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2147481268" r:id="rId2"/>
    <p:sldId id="2147481266" r:id="rId3"/>
    <p:sldId id="2147481267" r:id="rId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3" autoAdjust="0"/>
    <p:restoredTop sz="94660"/>
  </p:normalViewPr>
  <p:slideViewPr>
    <p:cSldViewPr snapToGrid="0">
      <p:cViewPr varScale="1">
        <p:scale>
          <a:sx n="74" d="100"/>
          <a:sy n="74" d="100"/>
        </p:scale>
        <p:origin x="648" y="2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B51378-40B6-4CF8-BA8F-0E811F30567D}" type="datetimeFigureOut">
              <a:rPr lang="zh-CN" altLang="en-US" smtClean="0"/>
              <a:t>2024/11/21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8FED06-0371-4E6C-80F1-4A0ECF36DF36}" type="slidenum">
              <a:rPr lang="zh-CN" altLang="en-US" smtClean="0"/>
              <a:t>‹#›</a:t>
            </a:fld>
            <a:endParaRPr lang="zh-CN" altLang="en-US"/>
          </a:p>
        </p:txBody>
      </p:sp>
    </p:spTree>
    <p:extLst>
      <p:ext uri="{BB962C8B-B14F-4D97-AF65-F5344CB8AC3E}">
        <p14:creationId xmlns:p14="http://schemas.microsoft.com/office/powerpoint/2010/main" val="931511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aka.ms/MCRA"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aka.ms/markslist" TargetMode="External"/><Relationship Id="rId5" Type="http://schemas.openxmlformats.org/officeDocument/2006/relationships/hyperlink" Target="https://azure.microsoft.com/en-us/blog/introducing-microsoft-azure-sphere-secure-and-power-the-intelligent-edge/" TargetMode="External"/><Relationship Id="rId4" Type="http://schemas.openxmlformats.org/officeDocument/2006/relationships/hyperlink" Target="https://blogs.microsoft.com/iot/2018/04/04/microsoft-will-invest-5-billion-in-iot-heres-why/"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aka.ms/MCRA"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aka.ms/markslist" TargetMode="External"/><Relationship Id="rId5" Type="http://schemas.openxmlformats.org/officeDocument/2006/relationships/hyperlink" Target="https://azure.microsoft.com/en-us/blog/introducing-microsoft-azure-sphere-secure-and-power-the-intelligent-edge/" TargetMode="External"/><Relationship Id="rId4" Type="http://schemas.openxmlformats.org/officeDocument/2006/relationships/hyperlink" Target="https://blogs.microsoft.com/iot/2018/04/04/microsoft-will-invest-5-billion-in-iot-heres-why/"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466C11-10AA-E2A8-E739-6148E07F7E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7444E6-EBA0-AFB9-B010-B5CBCD3F34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6C6390-D21C-CE06-6472-B9E36DBACDA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500" b="0" i="0" u="none" strike="noStrike" kern="1200" cap="none" spc="0" normalizeH="0" baseline="0" noProof="0" dirty="0">
                <a:ln>
                  <a:noFill/>
                </a:ln>
                <a:solidFill>
                  <a:prstClr val="black"/>
                </a:solidFill>
                <a:effectLst/>
                <a:uLnTx/>
                <a:uFillTx/>
                <a:latin typeface="Segoe UI" panose="020B0502040204020203" pitchFamily="34" charset="0"/>
                <a:ea typeface="微软雅黑"/>
                <a:cs typeface="Segoe UI" panose="020B0502040204020203" pitchFamily="34" charset="0"/>
              </a:rPr>
              <a:t>Threat Intelligence, Security Exposure Management, External Attack Surface Management(EASM), Vulnerability Management, Attack path mapping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500" b="0" i="0" u="none" strike="noStrike" kern="1200" cap="none" spc="0" normalizeH="0" baseline="0" noProof="0" dirty="0">
              <a:ln>
                <a:noFill/>
              </a:ln>
              <a:solidFill>
                <a:prstClr val="black"/>
              </a:solidFill>
              <a:effectLst/>
              <a:uLnTx/>
              <a:uFillTx/>
              <a:latin typeface="Segoe UI" panose="020B0502040204020203" pitchFamily="34" charset="0"/>
              <a:ea typeface="微软雅黑"/>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000000"/>
                </a:solidFill>
                <a:effectLst/>
                <a:latin typeface="Segoe UI" panose="020B0502040204020203" pitchFamily="34" charset="0"/>
              </a:rPr>
              <a:t>Microsoft Incident Response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通过前面的介绍，相信大家对于云计算所面临的攻击和威胁有了更加清晰的认识。那么微软如何应对呢？</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在云计算时代，微软有个非常完整和庞大的云计算时代安全战略架构，这个架构图上包含了微软大部分的安全产品和技术，紧密的结合微软的零信任架构、保护目标和场景。</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里面的内容非常复杂，我今天先给大家一个保护目标和场景的概要说明。首先最左边是针对端点的管理和保护，中间部分是针对基础架构（例如网络、应用和系统）的管理和安全保护，然后是针对</a:t>
            </a:r>
            <a:r>
              <a:rPr lang="en-US" altLang="zh-CN" sz="1200" b="0" i="0" kern="1200" dirty="0">
                <a:solidFill>
                  <a:schemeClr val="tx1"/>
                </a:solidFill>
                <a:effectLst/>
                <a:latin typeface="+mn-lt"/>
                <a:ea typeface="+mn-ea"/>
                <a:cs typeface="+mn-cs"/>
              </a:rPr>
              <a:t>SaaS</a:t>
            </a:r>
            <a:r>
              <a:rPr lang="zh-CN" altLang="en-US" sz="1200" b="0" i="0" kern="1200" dirty="0">
                <a:solidFill>
                  <a:schemeClr val="tx1"/>
                </a:solidFill>
                <a:effectLst/>
                <a:latin typeface="+mn-lt"/>
                <a:ea typeface="+mn-ea"/>
                <a:cs typeface="+mn-cs"/>
              </a:rPr>
              <a:t>应用的管理和保护，然后是数据及信息保护、合规及隐私保护，再是身份验证和凭据，左上角是安全运营和事件管理，底部是针对 </a:t>
            </a:r>
            <a:r>
              <a:rPr lang="en-US" altLang="zh-CN" sz="1200" b="0" i="0" kern="1200" dirty="0">
                <a:solidFill>
                  <a:schemeClr val="tx1"/>
                </a:solidFill>
                <a:effectLst/>
                <a:latin typeface="+mn-lt"/>
                <a:ea typeface="+mn-ea"/>
                <a:cs typeface="+mn-cs"/>
              </a:rPr>
              <a:t>IoT</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OT</a:t>
            </a:r>
            <a:r>
              <a:rPr lang="zh-CN" altLang="en-US" sz="1200" b="0" i="0" kern="1200" dirty="0">
                <a:solidFill>
                  <a:schemeClr val="tx1"/>
                </a:solidFill>
                <a:effectLst/>
                <a:latin typeface="+mn-lt"/>
                <a:ea typeface="+mn-ea"/>
                <a:cs typeface="+mn-cs"/>
              </a:rPr>
              <a:t>场景的安全保护，下面是应用开发安全</a:t>
            </a:r>
            <a:r>
              <a:rPr lang="en-US" altLang="zh-CN" sz="1200" b="0" i="0" kern="1200" dirty="0">
                <a:solidFill>
                  <a:schemeClr val="tx1"/>
                </a:solidFill>
                <a:effectLst/>
                <a:latin typeface="+mn-lt"/>
                <a:ea typeface="+mn-ea"/>
                <a:cs typeface="+mn-cs"/>
              </a:rPr>
              <a:t>SDL</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DevSecOps</a:t>
            </a:r>
            <a:r>
              <a:rPr lang="zh-CN" altLang="en-US" sz="1200" b="0" i="0" kern="1200" dirty="0">
                <a:solidFill>
                  <a:schemeClr val="tx1"/>
                </a:solidFill>
                <a:effectLst/>
                <a:latin typeface="+mn-lt"/>
                <a:ea typeface="+mn-ea"/>
                <a:cs typeface="+mn-cs"/>
              </a:rPr>
              <a:t>，最右侧是安全情报。</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i="1" kern="1200" dirty="0">
                <a:solidFill>
                  <a:schemeClr val="tx1"/>
                </a:solidFill>
                <a:effectLst/>
                <a:latin typeface="+mn-lt"/>
                <a:ea typeface="+mn-ea"/>
                <a:cs typeface="+mn-cs"/>
              </a:rPr>
              <a:t>STATIC SLIDE VERSION (No Animations)</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The Microsoft Cybersecurity Reference Architecture (</a:t>
            </a:r>
            <a:r>
              <a:rPr lang="en-US" altLang="zh-CN" sz="1200" u="sng" kern="1200" dirty="0">
                <a:solidFill>
                  <a:schemeClr val="tx1"/>
                </a:solidFill>
                <a:effectLst/>
                <a:latin typeface="+mn-lt"/>
                <a:ea typeface="+mn-ea"/>
                <a:cs typeface="+mn-cs"/>
                <a:hlinkClick r:id="rId3"/>
              </a:rPr>
              <a:t>https://aka.ms/MCRA</a:t>
            </a:r>
            <a:r>
              <a:rPr lang="en-US" altLang="zh-CN" sz="1200" kern="1200" dirty="0">
                <a:solidFill>
                  <a:schemeClr val="tx1"/>
                </a:solidFill>
                <a:effectLst/>
                <a:latin typeface="+mn-lt"/>
                <a:ea typeface="+mn-ea"/>
                <a:cs typeface="+mn-cs"/>
              </a:rPr>
              <a:t>) describes Microsoft’s cybersecurity capabilities and how they integrate with existing security architectures and capabilities. We recently updated this diagram and wanted to share a little bit about the changes and the document itself to help you better utilize it.</a:t>
            </a:r>
          </a:p>
          <a:p>
            <a:r>
              <a:rPr lang="en-US" altLang="zh-CN" sz="1200" kern="1200" dirty="0">
                <a:solidFill>
                  <a:schemeClr val="tx1"/>
                </a:solidFill>
                <a:effectLst/>
                <a:latin typeface="+mn-lt"/>
                <a:ea typeface="+mn-ea"/>
                <a:cs typeface="+mn-cs"/>
              </a:rPr>
              <a:t> </a:t>
            </a:r>
          </a:p>
          <a:p>
            <a:r>
              <a:rPr lang="en-US" altLang="zh-CN" sz="1200" kern="1200" dirty="0">
                <a:solidFill>
                  <a:schemeClr val="tx1"/>
                </a:solidFill>
                <a:effectLst/>
                <a:latin typeface="+mn-lt"/>
                <a:ea typeface="+mn-ea"/>
                <a:cs typeface="+mn-cs"/>
              </a:rPr>
              <a:t> </a:t>
            </a:r>
          </a:p>
          <a:p>
            <a:r>
              <a:rPr lang="en-US" altLang="zh-CN" sz="1200" b="1" u="sng" kern="1200" dirty="0">
                <a:solidFill>
                  <a:schemeClr val="tx1"/>
                </a:solidFill>
                <a:effectLst/>
                <a:latin typeface="+mn-lt"/>
                <a:ea typeface="+mn-ea"/>
                <a:cs typeface="+mn-cs"/>
              </a:rPr>
              <a:t>How to use it </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have seen this document used for several purposes by our customers and internal teams (beyond a geeky wall decoration to shock and impress your cubicle neighbors :-)</a:t>
            </a:r>
          </a:p>
          <a:p>
            <a:pPr lvl="0" fontAlgn="ctr"/>
            <a:r>
              <a:rPr lang="en-US" altLang="zh-CN" sz="1200" b="1" kern="1200" dirty="0">
                <a:solidFill>
                  <a:schemeClr val="tx1"/>
                </a:solidFill>
                <a:effectLst/>
                <a:latin typeface="+mn-lt"/>
                <a:ea typeface="+mn-ea"/>
                <a:cs typeface="+mn-cs"/>
              </a:rPr>
              <a:t>Starting template for a security architecture - </a:t>
            </a:r>
            <a:r>
              <a:rPr lang="en-US" altLang="zh-CN" sz="1200" kern="1200" dirty="0">
                <a:solidFill>
                  <a:schemeClr val="tx1"/>
                </a:solidFill>
                <a:effectLst/>
                <a:latin typeface="+mn-lt"/>
                <a:ea typeface="+mn-ea"/>
                <a:cs typeface="+mn-cs"/>
              </a:rPr>
              <a:t>The</a:t>
            </a:r>
            <a:r>
              <a:rPr lang="en-US" altLang="zh-CN" sz="1200" b="1"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most common use case we see is that organizations use the document to help define a target state for cybersecurity capabilities. Organizations find this architecture useful because it covers capabilities across the modern enterprise estate that now spans on-premise, mobile devices, many clouds, and IoT / Operational Technology. </a:t>
            </a:r>
          </a:p>
          <a:p>
            <a:pPr lvl="0" fontAlgn="ctr"/>
            <a:r>
              <a:rPr lang="en-US" altLang="zh-CN" sz="1200" b="1" kern="1200" dirty="0">
                <a:solidFill>
                  <a:schemeClr val="tx1"/>
                </a:solidFill>
                <a:effectLst/>
                <a:latin typeface="+mn-lt"/>
                <a:ea typeface="+mn-ea"/>
                <a:cs typeface="+mn-cs"/>
              </a:rPr>
              <a:t>Comparison reference for security capabilities - </a:t>
            </a:r>
            <a:r>
              <a:rPr lang="en-US" altLang="zh-CN" sz="1200" kern="1200" dirty="0">
                <a:solidFill>
                  <a:schemeClr val="tx1"/>
                </a:solidFill>
                <a:effectLst/>
                <a:latin typeface="+mn-lt"/>
                <a:ea typeface="+mn-ea"/>
                <a:cs typeface="+mn-cs"/>
              </a:rPr>
              <a:t>We know of several organizations that have marked up a printed copy with what capabilities they already own from various Microsoft license suites (many customers don't know they own quite a bit of this technology), which ones they already have in place (from Microsoft or partner/3rd party), and which ones are new and could fill a need. </a:t>
            </a:r>
          </a:p>
          <a:p>
            <a:pPr lvl="0" fontAlgn="ctr"/>
            <a:r>
              <a:rPr lang="en-US" altLang="zh-CN" sz="1200" b="1" kern="1200" dirty="0">
                <a:solidFill>
                  <a:schemeClr val="tx1"/>
                </a:solidFill>
                <a:effectLst/>
                <a:latin typeface="+mn-lt"/>
                <a:ea typeface="+mn-ea"/>
                <a:cs typeface="+mn-cs"/>
              </a:rPr>
              <a:t>Learn about Microsoft capabilities</a:t>
            </a:r>
            <a:r>
              <a:rPr lang="en-US" altLang="zh-CN" sz="1200" kern="1200" dirty="0">
                <a:solidFill>
                  <a:schemeClr val="tx1"/>
                </a:solidFill>
                <a:effectLst/>
                <a:latin typeface="+mn-lt"/>
                <a:ea typeface="+mn-ea"/>
                <a:cs typeface="+mn-cs"/>
              </a:rPr>
              <a:t> </a:t>
            </a:r>
            <a:r>
              <a:rPr lang="en-US" altLang="zh-CN" sz="1200" b="1"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 In presentation mode, each capability has a "ScreenTip" with a short description of each capability + a link to documentation on that capability to learn more. </a:t>
            </a:r>
          </a:p>
          <a:p>
            <a:pPr lvl="0" fontAlgn="ctr"/>
            <a:r>
              <a:rPr lang="en-US" altLang="zh-CN" sz="1200" b="1" kern="1200" dirty="0">
                <a:solidFill>
                  <a:schemeClr val="tx1"/>
                </a:solidFill>
                <a:effectLst/>
                <a:latin typeface="+mn-lt"/>
                <a:ea typeface="+mn-ea"/>
                <a:cs typeface="+mn-cs"/>
              </a:rPr>
              <a:t>Learn about Microsoft's integration investments -</a:t>
            </a:r>
            <a:r>
              <a:rPr lang="en-US" altLang="zh-CN" sz="1200" kern="1200" dirty="0">
                <a:solidFill>
                  <a:schemeClr val="tx1"/>
                </a:solidFill>
                <a:effectLst/>
                <a:latin typeface="+mn-lt"/>
                <a:ea typeface="+mn-ea"/>
                <a:cs typeface="+mn-cs"/>
              </a:rPr>
              <a:t> The architecture includes visuals of key integration points with partner capabilities (e.g. SIEM/Log integration, Security Appliances in Azure, DLP integration, and more) and within our own product capabilities among (e.g. Advanced Threat Protection, Conditional Access, and more).</a:t>
            </a:r>
          </a:p>
          <a:p>
            <a:pPr lvl="0" fontAlgn="ctr"/>
            <a:r>
              <a:rPr lang="en-US" altLang="zh-CN" sz="1200" b="1" kern="1200" dirty="0">
                <a:solidFill>
                  <a:schemeClr val="tx1"/>
                </a:solidFill>
                <a:effectLst/>
                <a:latin typeface="+mn-lt"/>
                <a:ea typeface="+mn-ea"/>
                <a:cs typeface="+mn-cs"/>
              </a:rPr>
              <a:t>Learn about Cybersecurity</a:t>
            </a:r>
            <a:r>
              <a:rPr lang="en-US" altLang="zh-CN" sz="1200" kern="1200" dirty="0">
                <a:solidFill>
                  <a:schemeClr val="tx1"/>
                </a:solidFill>
                <a:effectLst/>
                <a:latin typeface="+mn-lt"/>
                <a:ea typeface="+mn-ea"/>
                <a:cs typeface="+mn-cs"/>
              </a:rPr>
              <a:t> - We have also heard reports of folks new to cybersecurity using this as a learning tool as they prepare for their first career or a career change. </a:t>
            </a:r>
          </a:p>
          <a:p>
            <a:r>
              <a:rPr lang="en-US" altLang="zh-CN" sz="1200" kern="1200" dirty="0">
                <a:solidFill>
                  <a:schemeClr val="tx1"/>
                </a:solidFill>
                <a:effectLst/>
                <a:latin typeface="+mn-lt"/>
                <a:ea typeface="+mn-ea"/>
                <a:cs typeface="+mn-cs"/>
              </a:rPr>
              <a:t>As you can see, Microsoft has been investing heavily in security for many years to secure our products and services as well as provide the capabilities our customers need to secure their assets. In many ways, this diagram reflects Microsoft massive ongoing investment into cyber security research and development, currently over $1 billion annually (not including acquisitions). </a:t>
            </a:r>
          </a:p>
          <a:p>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r>
              <a:rPr lang="en-US" altLang="zh-CN" sz="1200" b="1" u="sng" kern="1200" dirty="0">
                <a:solidFill>
                  <a:schemeClr val="tx1"/>
                </a:solidFill>
                <a:effectLst/>
                <a:latin typeface="+mn-lt"/>
                <a:ea typeface="+mn-ea"/>
                <a:cs typeface="+mn-cs"/>
              </a:rPr>
              <a:t>What has changed and why</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made quite a few changes in v2 and wanted to share a few highlights on what's changed as well as the underlying philosophy of how this document was built. </a:t>
            </a:r>
          </a:p>
          <a:p>
            <a:pPr lvl="0" fontAlgn="ctr"/>
            <a:r>
              <a:rPr lang="en-US" altLang="zh-CN" sz="1200" b="1" kern="1200" dirty="0">
                <a:solidFill>
                  <a:schemeClr val="tx1"/>
                </a:solidFill>
                <a:effectLst/>
                <a:latin typeface="+mn-lt"/>
                <a:ea typeface="+mn-ea"/>
                <a:cs typeface="+mn-cs"/>
              </a:rPr>
              <a:t>New visual style</a:t>
            </a:r>
            <a:r>
              <a:rPr lang="en-US" altLang="zh-CN" sz="1200" kern="1200" dirty="0">
                <a:solidFill>
                  <a:schemeClr val="tx1"/>
                </a:solidFill>
                <a:effectLst/>
                <a:latin typeface="+mn-lt"/>
                <a:ea typeface="+mn-ea"/>
                <a:cs typeface="+mn-cs"/>
              </a:rPr>
              <a:t> - The most obvious change for those familiar with the first version is the simplified visual style. While some may miss the "visual assault on the senses" effect from the bold colors in v1, we think this format works better for most people. </a:t>
            </a:r>
          </a:p>
          <a:p>
            <a:pPr lvl="0" fontAlgn="ctr"/>
            <a:r>
              <a:rPr lang="en-US" altLang="zh-CN" sz="1200" b="1" kern="1200" dirty="0">
                <a:solidFill>
                  <a:schemeClr val="tx1"/>
                </a:solidFill>
                <a:effectLst/>
                <a:latin typeface="+mn-lt"/>
                <a:ea typeface="+mn-ea"/>
                <a:cs typeface="+mn-cs"/>
              </a:rPr>
              <a:t>Interactivity instructions</a:t>
            </a:r>
            <a:r>
              <a:rPr lang="en-US" altLang="zh-CN" sz="1200" kern="1200" dirty="0">
                <a:solidFill>
                  <a:schemeClr val="tx1"/>
                </a:solidFill>
                <a:effectLst/>
                <a:latin typeface="+mn-lt"/>
                <a:ea typeface="+mn-ea"/>
                <a:cs typeface="+mn-cs"/>
              </a:rPr>
              <a:t> - Many people did not notice that each capability on the architecture has a quick description and link to more information, so we added instructions to call that out (and updated the descriptions themselves). </a:t>
            </a:r>
          </a:p>
          <a:p>
            <a:pPr lvl="0" fontAlgn="ctr"/>
            <a:r>
              <a:rPr lang="en-US" altLang="zh-CN" sz="1200" b="1" kern="1200" dirty="0">
                <a:solidFill>
                  <a:schemeClr val="tx1"/>
                </a:solidFill>
                <a:effectLst/>
                <a:latin typeface="+mn-lt"/>
                <a:ea typeface="+mn-ea"/>
                <a:cs typeface="+mn-cs"/>
              </a:rPr>
              <a:t>Complementary Content - </a:t>
            </a:r>
            <a:r>
              <a:rPr lang="en-US" altLang="zh-CN" sz="1200" kern="1200" dirty="0">
                <a:solidFill>
                  <a:schemeClr val="tx1"/>
                </a:solidFill>
                <a:effectLst/>
                <a:latin typeface="+mn-lt"/>
                <a:ea typeface="+mn-ea"/>
                <a:cs typeface="+mn-cs"/>
              </a:rPr>
              <a:t>Microsoft has invested in creating cybersecurity reference strategies (success criteria, recommended approaches, how our technology maps to them) as well as prescriptive guidance for addressing top customer challenges like Petya/WannaCrypt, Securing Privileged Access, and Securing Office 365. This content is now easier to find with links at the top of the document. </a:t>
            </a:r>
          </a:p>
          <a:p>
            <a:pPr lvl="0" fontAlgn="ctr"/>
            <a:r>
              <a:rPr lang="en-US" altLang="zh-CN" sz="1200" b="1" kern="1200" dirty="0">
                <a:solidFill>
                  <a:schemeClr val="tx1"/>
                </a:solidFill>
                <a:effectLst/>
                <a:latin typeface="+mn-lt"/>
                <a:ea typeface="+mn-ea"/>
                <a:cs typeface="+mn-cs"/>
              </a:rPr>
              <a:t>Added Section headers</a:t>
            </a:r>
            <a:r>
              <a:rPr lang="en-US" altLang="zh-CN" sz="1200" kern="1200" dirty="0">
                <a:solidFill>
                  <a:schemeClr val="tx1"/>
                </a:solidFill>
                <a:effectLst/>
                <a:latin typeface="+mn-lt"/>
                <a:ea typeface="+mn-ea"/>
                <a:cs typeface="+mn-cs"/>
              </a:rPr>
              <a:t> for each grouping of technology areas to make it easier to navigate, understand, and discuss as a focus area. </a:t>
            </a:r>
          </a:p>
          <a:p>
            <a:pPr lvl="0" fontAlgn="ctr"/>
            <a:r>
              <a:rPr lang="en-US" altLang="zh-CN" sz="1200" b="1" kern="1200" dirty="0">
                <a:solidFill>
                  <a:schemeClr val="tx1"/>
                </a:solidFill>
                <a:effectLst/>
                <a:latin typeface="+mn-lt"/>
                <a:ea typeface="+mn-ea"/>
                <a:cs typeface="+mn-cs"/>
              </a:rPr>
              <a:t>Added Foundational Elements - </a:t>
            </a:r>
            <a:r>
              <a:rPr lang="en-US" altLang="zh-CN" sz="1200" kern="1200" dirty="0">
                <a:solidFill>
                  <a:schemeClr val="tx1"/>
                </a:solidFill>
                <a:effectLst/>
                <a:latin typeface="+mn-lt"/>
                <a:ea typeface="+mn-ea"/>
                <a:cs typeface="+mn-cs"/>
              </a:rPr>
              <a:t>We added descriptions of some core foundational capabilities that are deeply integrated into how we secure our cloud services and build our cybersecurity capabilities that have been added to the bottom. These include</a:t>
            </a:r>
          </a:p>
          <a:p>
            <a:pPr lvl="1" fontAlgn="ctr"/>
            <a:r>
              <a:rPr lang="en-US" altLang="zh-CN" sz="1200" b="1" kern="1200" dirty="0">
                <a:solidFill>
                  <a:schemeClr val="tx1"/>
                </a:solidFill>
                <a:effectLst/>
                <a:latin typeface="+mn-lt"/>
                <a:ea typeface="+mn-ea"/>
                <a:cs typeface="+mn-cs"/>
              </a:rPr>
              <a:t>Trust Center</a:t>
            </a:r>
            <a:r>
              <a:rPr lang="en-US" altLang="zh-CN" sz="1200" kern="1200" dirty="0">
                <a:solidFill>
                  <a:schemeClr val="tx1"/>
                </a:solidFill>
                <a:effectLst/>
                <a:latin typeface="+mn-lt"/>
                <a:ea typeface="+mn-ea"/>
                <a:cs typeface="+mn-cs"/>
              </a:rPr>
              <a:t> - This is where describe how we secure our cloud and includes links to various compliance documents such as 3rd party auditor reports. </a:t>
            </a:r>
          </a:p>
          <a:p>
            <a:pPr lvl="1" fontAlgn="ctr"/>
            <a:r>
              <a:rPr lang="en-US" altLang="zh-CN" sz="1200" b="1" kern="1200" dirty="0">
                <a:solidFill>
                  <a:schemeClr val="tx1"/>
                </a:solidFill>
                <a:effectLst/>
                <a:latin typeface="+mn-lt"/>
                <a:ea typeface="+mn-ea"/>
                <a:cs typeface="+mn-cs"/>
              </a:rPr>
              <a:t>Compliance Manager </a:t>
            </a:r>
            <a:r>
              <a:rPr lang="en-US" altLang="zh-CN" sz="1200" kern="1200" dirty="0">
                <a:solidFill>
                  <a:schemeClr val="tx1"/>
                </a:solidFill>
                <a:effectLst/>
                <a:latin typeface="+mn-lt"/>
                <a:ea typeface="+mn-ea"/>
                <a:cs typeface="+mn-cs"/>
              </a:rPr>
              <a:t>is a powerful (new) capability to help you report on your compliance status for Azure, Office 365, and Dynamics 365 for General Data Protection Regulation (GDPR), NIST 800-53 and 800-171, ISO 27001 and 27018, and others. </a:t>
            </a:r>
          </a:p>
          <a:p>
            <a:pPr lvl="1" fontAlgn="ctr"/>
            <a:r>
              <a:rPr lang="en-US" altLang="zh-CN" sz="1200" b="1" kern="1200" dirty="0">
                <a:solidFill>
                  <a:schemeClr val="tx1"/>
                </a:solidFill>
                <a:effectLst/>
                <a:latin typeface="+mn-lt"/>
                <a:ea typeface="+mn-ea"/>
                <a:cs typeface="+mn-cs"/>
              </a:rPr>
              <a:t>Intelligent Security Graph</a:t>
            </a:r>
            <a:r>
              <a:rPr lang="en-US" altLang="zh-CN" sz="1200" kern="1200" dirty="0">
                <a:solidFill>
                  <a:schemeClr val="tx1"/>
                </a:solidFill>
                <a:effectLst/>
                <a:latin typeface="+mn-lt"/>
                <a:ea typeface="+mn-ea"/>
                <a:cs typeface="+mn-cs"/>
              </a:rPr>
              <a:t> is Microsoft threat intelligence system that we use to protect our cloud, our IT environment, and our customers. The graph is composed of trillions of signals, advanced analytics, and teams of experts hunting for malicious activities and is integrated into our threat detection and response capabilities. </a:t>
            </a:r>
          </a:p>
          <a:p>
            <a:pPr lvl="1" fontAlgn="ctr"/>
            <a:r>
              <a:rPr lang="en-US" altLang="zh-CN" sz="1200" b="1" kern="1200" dirty="0">
                <a:solidFill>
                  <a:schemeClr val="tx1"/>
                </a:solidFill>
                <a:effectLst/>
                <a:latin typeface="+mn-lt"/>
                <a:ea typeface="+mn-ea"/>
                <a:cs typeface="+mn-cs"/>
              </a:rPr>
              <a:t>Security Development Lifecycle (SDL)</a:t>
            </a:r>
            <a:r>
              <a:rPr lang="en-US" altLang="zh-CN" sz="1200" kern="1200" dirty="0">
                <a:solidFill>
                  <a:schemeClr val="tx1"/>
                </a:solidFill>
                <a:effectLst/>
                <a:latin typeface="+mn-lt"/>
                <a:ea typeface="+mn-ea"/>
                <a:cs typeface="+mn-cs"/>
              </a:rPr>
              <a:t> is foundational to how we develop software at Microsoft and has been published to help you secure your applications. Because of our early and deep commitment to secure development, we were able to quickly conform to ISO 27034 after it was released. </a:t>
            </a:r>
          </a:p>
          <a:p>
            <a:pPr lvl="0" fontAlgn="ctr"/>
            <a:r>
              <a:rPr lang="en-US" altLang="zh-CN" sz="1200" b="1" kern="1200" dirty="0">
                <a:solidFill>
                  <a:schemeClr val="tx1"/>
                </a:solidFill>
                <a:effectLst/>
                <a:latin typeface="+mn-lt"/>
                <a:ea typeface="+mn-ea"/>
                <a:cs typeface="+mn-cs"/>
              </a:rPr>
              <a:t>Moved Devices/Clients together</a:t>
            </a:r>
            <a:r>
              <a:rPr lang="en-US" altLang="zh-CN" sz="1200" kern="1200" dirty="0">
                <a:solidFill>
                  <a:schemeClr val="tx1"/>
                </a:solidFill>
                <a:effectLst/>
                <a:latin typeface="+mn-lt"/>
                <a:ea typeface="+mn-ea"/>
                <a:cs typeface="+mn-cs"/>
              </a:rPr>
              <a:t> - As device form factors and operating systems continue to expand and evolve, we are seeing security organizations view devices through the lens of trustworthiness/integrity vs. any other attribute. </a:t>
            </a:r>
          </a:p>
          <a:p>
            <a:pPr lvl="1" fontAlgn="ctr"/>
            <a:r>
              <a:rPr lang="en-US" altLang="zh-CN" sz="1200" kern="1200" dirty="0">
                <a:solidFill>
                  <a:schemeClr val="tx1"/>
                </a:solidFill>
                <a:effectLst/>
                <a:latin typeface="+mn-lt"/>
                <a:ea typeface="+mn-ea"/>
                <a:cs typeface="+mn-cs"/>
              </a:rPr>
              <a:t>We also re-organized the Windows 10 and Windows Defender ATP capabilities around outcomes vs. feature names for clarity. </a:t>
            </a:r>
          </a:p>
          <a:p>
            <a:pPr lvl="1" fontAlgn="ctr"/>
            <a:r>
              <a:rPr lang="en-US" altLang="zh-CN" sz="1200" kern="1200" dirty="0">
                <a:solidFill>
                  <a:schemeClr val="tx1"/>
                </a:solidFill>
                <a:effectLst/>
                <a:latin typeface="+mn-lt"/>
                <a:ea typeface="+mn-ea"/>
                <a:cs typeface="+mn-cs"/>
              </a:rPr>
              <a:t>We also reorganized windows security icons and text to reflect that Windows Defender ATP describes all the platform capabilities working together to prevent, detect, and (automatically) respond and recover to attacks. We also added icons to show the cross-platform support for Endpoint Detection and Response (EDR) capabilities that now extend across Windows 10, Windows 7/8.1, Windows Server, Mac OS, Linux, iOS, and Android platforms. </a:t>
            </a:r>
          </a:p>
          <a:p>
            <a:pPr lvl="1" fontAlgn="ctr"/>
            <a:r>
              <a:rPr lang="en-US" altLang="zh-CN" sz="1200" kern="1200" dirty="0">
                <a:solidFill>
                  <a:schemeClr val="tx1"/>
                </a:solidFill>
                <a:effectLst/>
                <a:latin typeface="+mn-lt"/>
                <a:ea typeface="+mn-ea"/>
                <a:cs typeface="+mn-cs"/>
              </a:rPr>
              <a:t>We also faded the intranet border around these devices because of the ongoing success of phishing, watering hole, and other techniques that have weakened the network boundary. </a:t>
            </a:r>
          </a:p>
          <a:p>
            <a:pPr lvl="0" fontAlgn="ctr"/>
            <a:r>
              <a:rPr lang="en-US" altLang="zh-CN" sz="1200" b="1" kern="1200" dirty="0">
                <a:solidFill>
                  <a:schemeClr val="tx1"/>
                </a:solidFill>
                <a:effectLst/>
                <a:latin typeface="+mn-lt"/>
                <a:ea typeface="+mn-ea"/>
                <a:cs typeface="+mn-cs"/>
              </a:rPr>
              <a:t>Updated SOC section - </a:t>
            </a:r>
            <a:r>
              <a:rPr lang="en-US" altLang="zh-CN" sz="1200" kern="1200" dirty="0">
                <a:solidFill>
                  <a:schemeClr val="tx1"/>
                </a:solidFill>
                <a:effectLst/>
                <a:latin typeface="+mn-lt"/>
                <a:ea typeface="+mn-ea"/>
                <a:cs typeface="+mn-cs"/>
              </a:rPr>
              <a:t>We moved several capabilities from their previous locations around the architecture into the Security Operations Center (SOC) as this is where they are primarily used. This move enabled us to show a clearer vision of a modern SOC that can monitor and protect the hybrid of everything estate. We also added the Graph Security API (in public preview) as this API is designed to help you integrate existing SOC components and Microsoft capabilities. </a:t>
            </a:r>
          </a:p>
          <a:p>
            <a:pPr lvl="0" fontAlgn="ctr"/>
            <a:r>
              <a:rPr lang="en-US" altLang="zh-CN" sz="1200" b="1" kern="1200" dirty="0">
                <a:solidFill>
                  <a:schemeClr val="tx1"/>
                </a:solidFill>
                <a:effectLst/>
                <a:latin typeface="+mn-lt"/>
                <a:ea typeface="+mn-ea"/>
                <a:cs typeface="+mn-cs"/>
              </a:rPr>
              <a:t>Simplified server/datacenter view - </a:t>
            </a:r>
            <a:r>
              <a:rPr lang="en-US" altLang="zh-CN" sz="1200" kern="1200" dirty="0">
                <a:solidFill>
                  <a:schemeClr val="tx1"/>
                </a:solidFill>
                <a:effectLst/>
                <a:latin typeface="+mn-lt"/>
                <a:ea typeface="+mn-ea"/>
                <a:cs typeface="+mn-cs"/>
              </a:rPr>
              <a:t>We simplified the datacenter section to recover the space being taken up by duplicate server icons. We retained the visual of extranets and intranets spanning on-premises datacenters and multiple cloud provider(s). Organizations see Infrastructure as a Service (IaaS) cloud providers as another datacenter for the intranet generation of applications, though they find Azure is much easier to manage and secure than physical datacenters. We also added Azure Stack capability that allows customers to securely operate Azure services in their datacenter.  </a:t>
            </a:r>
          </a:p>
          <a:p>
            <a:pPr lvl="0" fontAlgn="ctr"/>
            <a:r>
              <a:rPr lang="en-US" altLang="zh-CN" sz="1200" b="1" kern="1200" dirty="0">
                <a:solidFill>
                  <a:schemeClr val="tx1"/>
                </a:solidFill>
                <a:effectLst/>
                <a:latin typeface="+mn-lt"/>
                <a:ea typeface="+mn-ea"/>
                <a:cs typeface="+mn-cs"/>
              </a:rPr>
              <a:t>New IoT/OT section - </a:t>
            </a:r>
            <a:r>
              <a:rPr lang="en-US" altLang="zh-CN" sz="1200" kern="1200" dirty="0">
                <a:solidFill>
                  <a:schemeClr val="tx1"/>
                </a:solidFill>
                <a:effectLst/>
                <a:latin typeface="+mn-lt"/>
                <a:ea typeface="+mn-ea"/>
                <a:cs typeface="+mn-cs"/>
              </a:rPr>
              <a:t>IoT is on the rise on many enterprises due to digital transformation initiatives. While the attacks and defenses for this area are still evolving quickly, Microsoft continues to invest deeply to provide security for existing and new deployments of Internet of Things (IoT) and Operational Technology (OT). Microsoft has announced </a:t>
            </a:r>
            <a:r>
              <a:rPr lang="en-US" altLang="zh-CN" sz="1200" u="sng" kern="1200" dirty="0">
                <a:solidFill>
                  <a:schemeClr val="tx1"/>
                </a:solidFill>
                <a:effectLst/>
                <a:latin typeface="+mn-lt"/>
                <a:ea typeface="+mn-ea"/>
                <a:cs typeface="+mn-cs"/>
                <a:hlinkClick r:id="rId4"/>
              </a:rPr>
              <a:t>$5 billion of investment over the next four years for IoT</a:t>
            </a:r>
            <a:r>
              <a:rPr lang="en-US" altLang="zh-CN" sz="1200" kern="1200" dirty="0">
                <a:solidFill>
                  <a:schemeClr val="tx1"/>
                </a:solidFill>
                <a:effectLst/>
                <a:latin typeface="+mn-lt"/>
                <a:ea typeface="+mn-ea"/>
                <a:cs typeface="+mn-cs"/>
              </a:rPr>
              <a:t> and has also recently announced an end to end certification for a secure IoT platform from MCU to the cloud called </a:t>
            </a:r>
            <a:r>
              <a:rPr lang="en-US" altLang="zh-CN" sz="1200" u="sng" kern="1200" dirty="0">
                <a:solidFill>
                  <a:schemeClr val="tx1"/>
                </a:solidFill>
                <a:effectLst/>
                <a:latin typeface="+mn-lt"/>
                <a:ea typeface="+mn-ea"/>
                <a:cs typeface="+mn-cs"/>
                <a:hlinkClick r:id="rId5"/>
              </a:rPr>
              <a:t>Azure Sphere.</a:t>
            </a:r>
            <a:endParaRPr lang="en-US" altLang="zh-CN" sz="1200" kern="1200" dirty="0">
              <a:solidFill>
                <a:schemeClr val="tx1"/>
              </a:solidFill>
              <a:effectLst/>
              <a:latin typeface="+mn-lt"/>
              <a:ea typeface="+mn-ea"/>
              <a:cs typeface="+mn-cs"/>
            </a:endParaRPr>
          </a:p>
          <a:p>
            <a:pPr lvl="0" fontAlgn="ctr"/>
            <a:r>
              <a:rPr lang="en-US" altLang="zh-CN" sz="1200" b="1" kern="1200" dirty="0">
                <a:solidFill>
                  <a:schemeClr val="tx1"/>
                </a:solidFill>
                <a:effectLst/>
                <a:latin typeface="+mn-lt"/>
                <a:ea typeface="+mn-ea"/>
                <a:cs typeface="+mn-cs"/>
              </a:rPr>
              <a:t>Updated Microsoft Defender for Cloud</a:t>
            </a:r>
            <a:r>
              <a:rPr lang="en-US" altLang="zh-CN" sz="1200" kern="1200" dirty="0">
                <a:solidFill>
                  <a:schemeClr val="tx1"/>
                </a:solidFill>
                <a:effectLst/>
                <a:latin typeface="+mn-lt"/>
                <a:ea typeface="+mn-ea"/>
                <a:cs typeface="+mn-cs"/>
              </a:rPr>
              <a:t> - Microsoft Defender for Cloud grew to protect Windows and Linux operating system across Azure, on-premises datacenters, and other IaaS providers. Security Center has also added powerful new features like Just in Time access to VMs and applied machine learning to creating application whitelisting rules and North-South Network Security Group (NSG) network rules. </a:t>
            </a:r>
          </a:p>
          <a:p>
            <a:pPr lvl="0" fontAlgn="ctr"/>
            <a:r>
              <a:rPr lang="en-US" altLang="zh-CN" sz="1200" b="1" kern="1200" dirty="0">
                <a:solidFill>
                  <a:schemeClr val="tx1"/>
                </a:solidFill>
                <a:effectLst/>
                <a:latin typeface="+mn-lt"/>
                <a:ea typeface="+mn-ea"/>
                <a:cs typeface="+mn-cs"/>
              </a:rPr>
              <a:t>Added Azure capabilities</a:t>
            </a:r>
            <a:r>
              <a:rPr lang="en-US" altLang="zh-CN" sz="1200" kern="1200" dirty="0">
                <a:solidFill>
                  <a:schemeClr val="tx1"/>
                </a:solidFill>
                <a:effectLst/>
                <a:latin typeface="+mn-lt"/>
                <a:ea typeface="+mn-ea"/>
                <a:cs typeface="+mn-cs"/>
              </a:rPr>
              <a:t> including Azure Policy, Confidential Computing, and the new DDoS protection options. </a:t>
            </a:r>
          </a:p>
          <a:p>
            <a:pPr lvl="0" fontAlgn="ctr"/>
            <a:r>
              <a:rPr lang="en-US" altLang="zh-CN" sz="1200" b="1" kern="1200" dirty="0">
                <a:solidFill>
                  <a:schemeClr val="tx1"/>
                </a:solidFill>
                <a:effectLst/>
                <a:latin typeface="+mn-lt"/>
                <a:ea typeface="+mn-ea"/>
                <a:cs typeface="+mn-cs"/>
              </a:rPr>
              <a:t>Added Azure AD B2B and B2C</a:t>
            </a:r>
            <a:r>
              <a:rPr lang="en-US" altLang="zh-CN" sz="1200" kern="1200" dirty="0">
                <a:solidFill>
                  <a:schemeClr val="tx1"/>
                </a:solidFill>
                <a:effectLst/>
                <a:latin typeface="+mn-lt"/>
                <a:ea typeface="+mn-ea"/>
                <a:cs typeface="+mn-cs"/>
              </a:rPr>
              <a:t> - Many Security departments have found these capabilities useful in reducing risk by moving partner and customer accounts out of enterprise identity systems to leverage existing enterprise and consumer identity providers. </a:t>
            </a:r>
          </a:p>
          <a:p>
            <a:pPr lvl="0" fontAlgn="ctr"/>
            <a:r>
              <a:rPr lang="en-US" altLang="zh-CN" sz="1200" b="1" kern="1200" dirty="0">
                <a:solidFill>
                  <a:schemeClr val="tx1"/>
                </a:solidFill>
                <a:effectLst/>
                <a:latin typeface="+mn-lt"/>
                <a:ea typeface="+mn-ea"/>
                <a:cs typeface="+mn-cs"/>
              </a:rPr>
              <a:t>Added information protection</a:t>
            </a:r>
            <a:r>
              <a:rPr lang="en-US" altLang="zh-CN" sz="1200" kern="1200" dirty="0">
                <a:solidFill>
                  <a:schemeClr val="tx1"/>
                </a:solidFill>
                <a:effectLst/>
                <a:latin typeface="+mn-lt"/>
                <a:ea typeface="+mn-ea"/>
                <a:cs typeface="+mn-cs"/>
              </a:rPr>
              <a:t> capabilities for Office 365 as well as SQL Information Protection (preview). </a:t>
            </a:r>
          </a:p>
          <a:p>
            <a:pPr lvl="0" fontAlgn="ctr"/>
            <a:r>
              <a:rPr lang="en-US" altLang="zh-CN" sz="1200" b="1" kern="1200" dirty="0">
                <a:solidFill>
                  <a:schemeClr val="tx1"/>
                </a:solidFill>
                <a:effectLst/>
                <a:latin typeface="+mn-lt"/>
                <a:ea typeface="+mn-ea"/>
                <a:cs typeface="+mn-cs"/>
              </a:rPr>
              <a:t>Updated integration points</a:t>
            </a:r>
            <a:r>
              <a:rPr lang="en-US" altLang="zh-CN" sz="1200" kern="1200" dirty="0">
                <a:solidFill>
                  <a:schemeClr val="tx1"/>
                </a:solidFill>
                <a:effectLst/>
                <a:latin typeface="+mn-lt"/>
                <a:ea typeface="+mn-ea"/>
                <a:cs typeface="+mn-cs"/>
              </a:rPr>
              <a:t> - Microsoft invests heavily to integrate our capabilities together as well as to ensure use our technology with your existing security capabilities. This is a quick summary of some key integration points depicted in the reference architecture:</a:t>
            </a:r>
          </a:p>
          <a:p>
            <a:pPr lvl="1" fontAlgn="ctr"/>
            <a:r>
              <a:rPr lang="en-US" altLang="zh-CN" sz="1200" b="1" kern="1200" dirty="0">
                <a:solidFill>
                  <a:schemeClr val="tx1"/>
                </a:solidFill>
                <a:effectLst/>
                <a:latin typeface="+mn-lt"/>
                <a:ea typeface="+mn-ea"/>
                <a:cs typeface="+mn-cs"/>
              </a:rPr>
              <a:t>Conditional Access </a:t>
            </a:r>
            <a:r>
              <a:rPr lang="en-US" altLang="zh-CN" sz="1200" kern="1200" dirty="0">
                <a:solidFill>
                  <a:schemeClr val="tx1"/>
                </a:solidFill>
                <a:effectLst/>
                <a:latin typeface="+mn-lt"/>
                <a:ea typeface="+mn-ea"/>
                <a:cs typeface="+mn-cs"/>
              </a:rPr>
              <a:t>connecting info protection and threat protection with identity to ensure that authentications are coming from a secure/compliant device before accessing sensitive data. </a:t>
            </a:r>
          </a:p>
          <a:p>
            <a:pPr lvl="1" fontAlgn="ctr"/>
            <a:r>
              <a:rPr lang="en-US" altLang="zh-CN" sz="1200" b="1" kern="1200" dirty="0">
                <a:solidFill>
                  <a:schemeClr val="tx1"/>
                </a:solidFill>
                <a:effectLst/>
                <a:latin typeface="+mn-lt"/>
                <a:ea typeface="+mn-ea"/>
                <a:cs typeface="+mn-cs"/>
              </a:rPr>
              <a:t>Advanced Threat Protection </a:t>
            </a:r>
            <a:r>
              <a:rPr lang="en-US" altLang="zh-CN" sz="1200" kern="1200" dirty="0">
                <a:solidFill>
                  <a:schemeClr val="tx1"/>
                </a:solidFill>
                <a:effectLst/>
                <a:latin typeface="+mn-lt"/>
                <a:ea typeface="+mn-ea"/>
                <a:cs typeface="+mn-cs"/>
              </a:rPr>
              <a:t>integration across our SOC capabilities to streamline detection and response processes across Devices, Office 365, Azure, SaaS applications, and on Premises Active Directory.</a:t>
            </a:r>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lvl="1" fontAlgn="ctr"/>
            <a:r>
              <a:rPr lang="en-US" altLang="zh-CN" sz="1200" b="1" kern="1200" dirty="0">
                <a:solidFill>
                  <a:schemeClr val="tx1"/>
                </a:solidFill>
                <a:effectLst/>
                <a:latin typeface="+mn-lt"/>
                <a:ea typeface="+mn-ea"/>
                <a:cs typeface="+mn-cs"/>
              </a:rPr>
              <a:t>Azure Information Protection</a:t>
            </a:r>
            <a:r>
              <a:rPr lang="en-US" altLang="zh-CN" sz="1200" kern="1200" dirty="0">
                <a:solidFill>
                  <a:schemeClr val="tx1"/>
                </a:solidFill>
                <a:effectLst/>
                <a:latin typeface="+mn-lt"/>
                <a:ea typeface="+mn-ea"/>
                <a:cs typeface="+mn-cs"/>
              </a:rPr>
              <a:t> discovering and protecting data on SaaS applications via </a:t>
            </a:r>
            <a:r>
              <a:rPr lang="en-US" altLang="zh-CN" sz="1200" b="1" kern="1200" dirty="0">
                <a:solidFill>
                  <a:schemeClr val="tx1"/>
                </a:solidFill>
                <a:effectLst/>
                <a:latin typeface="+mn-lt"/>
                <a:ea typeface="+mn-ea"/>
                <a:cs typeface="+mn-cs"/>
              </a:rPr>
              <a:t>Cloud App Security</a:t>
            </a:r>
            <a:r>
              <a:rPr lang="en-US" altLang="zh-CN" sz="1200" kern="1200" dirty="0">
                <a:solidFill>
                  <a:schemeClr val="tx1"/>
                </a:solidFill>
                <a:effectLst/>
                <a:latin typeface="+mn-lt"/>
                <a:ea typeface="+mn-ea"/>
                <a:cs typeface="+mn-cs"/>
              </a:rPr>
              <a:t>. </a:t>
            </a:r>
          </a:p>
          <a:p>
            <a:pPr lvl="1" fontAlgn="ctr"/>
            <a:r>
              <a:rPr lang="en-US" altLang="zh-CN" sz="1200" b="1" kern="1200" dirty="0">
                <a:solidFill>
                  <a:schemeClr val="tx1"/>
                </a:solidFill>
                <a:effectLst/>
                <a:latin typeface="+mn-lt"/>
                <a:ea typeface="+mn-ea"/>
                <a:cs typeface="+mn-cs"/>
              </a:rPr>
              <a:t>Data Loss Protection (DLP) </a:t>
            </a:r>
            <a:r>
              <a:rPr lang="en-US" altLang="zh-CN" sz="1200" kern="1200" dirty="0">
                <a:solidFill>
                  <a:schemeClr val="tx1"/>
                </a:solidFill>
                <a:effectLst/>
                <a:latin typeface="+mn-lt"/>
                <a:ea typeface="+mn-ea"/>
                <a:cs typeface="+mn-cs"/>
              </a:rPr>
              <a:t>integration with</a:t>
            </a:r>
            <a:r>
              <a:rPr lang="en-US" altLang="zh-CN" sz="1200" b="1" kern="1200" dirty="0">
                <a:solidFill>
                  <a:schemeClr val="tx1"/>
                </a:solidFill>
                <a:effectLst/>
                <a:latin typeface="+mn-lt"/>
                <a:ea typeface="+mn-ea"/>
                <a:cs typeface="+mn-cs"/>
              </a:rPr>
              <a:t> Cloud App Security </a:t>
            </a:r>
            <a:r>
              <a:rPr lang="en-US" altLang="zh-CN" sz="1200" kern="1200" dirty="0">
                <a:solidFill>
                  <a:schemeClr val="tx1"/>
                </a:solidFill>
                <a:effectLst/>
                <a:latin typeface="+mn-lt"/>
                <a:ea typeface="+mn-ea"/>
                <a:cs typeface="+mn-cs"/>
              </a:rPr>
              <a:t>to leverage existing DLP engines and with</a:t>
            </a:r>
            <a:r>
              <a:rPr lang="en-US" altLang="zh-CN" sz="1200" b="1" kern="1200" dirty="0">
                <a:solidFill>
                  <a:schemeClr val="tx1"/>
                </a:solidFill>
                <a:effectLst/>
                <a:latin typeface="+mn-lt"/>
                <a:ea typeface="+mn-ea"/>
                <a:cs typeface="+mn-cs"/>
              </a:rPr>
              <a:t> Azure Information Protection </a:t>
            </a:r>
            <a:r>
              <a:rPr lang="en-US" altLang="zh-CN" sz="1200" kern="1200" dirty="0">
                <a:solidFill>
                  <a:schemeClr val="tx1"/>
                </a:solidFill>
                <a:effectLst/>
                <a:latin typeface="+mn-lt"/>
                <a:ea typeface="+mn-ea"/>
                <a:cs typeface="+mn-cs"/>
              </a:rPr>
              <a:t>to consume labels on sensitive data.</a:t>
            </a:r>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lvl="1" fontAlgn="ctr"/>
            <a:r>
              <a:rPr lang="en-US" altLang="zh-CN" sz="1200" b="1" kern="1200" dirty="0">
                <a:solidFill>
                  <a:schemeClr val="tx1"/>
                </a:solidFill>
                <a:effectLst/>
                <a:latin typeface="+mn-lt"/>
                <a:ea typeface="+mn-ea"/>
                <a:cs typeface="+mn-cs"/>
              </a:rPr>
              <a:t>Alert and Log Integration</a:t>
            </a:r>
            <a:r>
              <a:rPr lang="en-US" altLang="zh-CN" sz="1200" kern="1200" dirty="0">
                <a:solidFill>
                  <a:schemeClr val="tx1"/>
                </a:solidFill>
                <a:effectLst/>
                <a:latin typeface="+mn-lt"/>
                <a:ea typeface="+mn-ea"/>
                <a:cs typeface="+mn-cs"/>
              </a:rPr>
              <a:t> across Microsoft capabilities to help integrate with existing Security Information and Event Management (SIEM) solution investments. </a:t>
            </a:r>
          </a:p>
          <a:p>
            <a:r>
              <a:rPr lang="en-US" altLang="zh-CN" sz="1200" kern="1200" dirty="0">
                <a:solidFill>
                  <a:schemeClr val="tx1"/>
                </a:solidFill>
                <a:effectLst/>
                <a:latin typeface="+mn-lt"/>
                <a:ea typeface="+mn-ea"/>
                <a:cs typeface="+mn-cs"/>
              </a:rPr>
              <a:t> </a:t>
            </a:r>
          </a:p>
          <a:p>
            <a:r>
              <a:rPr lang="en-US" altLang="zh-CN" sz="1200" b="1" u="sng" kern="1200" dirty="0">
                <a:solidFill>
                  <a:schemeClr val="tx1"/>
                </a:solidFill>
                <a:effectLst/>
                <a:latin typeface="+mn-lt"/>
                <a:ea typeface="+mn-ea"/>
                <a:cs typeface="+mn-cs"/>
              </a:rPr>
              <a:t>Feedback</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are always trying to improve everything we do at Microsoft and we need your feedback to do it! You can contact the primary author (Mark Simos) directly on LinkedIn (</a:t>
            </a:r>
            <a:r>
              <a:rPr lang="en-US" altLang="zh-CN" sz="1200" u="sng" kern="1200" dirty="0">
                <a:solidFill>
                  <a:schemeClr val="tx1"/>
                </a:solidFill>
                <a:effectLst/>
                <a:latin typeface="+mn-lt"/>
                <a:ea typeface="+mn-ea"/>
                <a:cs typeface="+mn-cs"/>
                <a:hlinkClick r:id="rId6"/>
              </a:rPr>
              <a:t>https://aka.ms/markslist</a:t>
            </a:r>
            <a:r>
              <a:rPr lang="en-US" altLang="zh-CN" sz="1200" kern="1200" dirty="0">
                <a:solidFill>
                  <a:schemeClr val="tx1"/>
                </a:solidFill>
                <a:effectLst/>
                <a:latin typeface="+mn-lt"/>
                <a:ea typeface="+mn-ea"/>
                <a:cs typeface="+mn-cs"/>
              </a:rPr>
              <a:t>) with any feedback on how to improve it or how you use it, how it helps you, or any other thoughts you have. </a:t>
            </a:r>
          </a:p>
          <a:p>
            <a:r>
              <a:rPr lang="en-US" altLang="zh-CN" sz="1200" kern="1200" dirty="0">
                <a:solidFill>
                  <a:schemeClr val="tx1"/>
                </a:solidFill>
                <a:effectLst/>
                <a:latin typeface="+mn-lt"/>
                <a:ea typeface="+mn-ea"/>
                <a:cs typeface="+mn-cs"/>
              </a:rPr>
              <a:t> </a:t>
            </a:r>
            <a:endParaRPr lang="en-US" altLang="zh-CN" dirty="0"/>
          </a:p>
        </p:txBody>
      </p:sp>
      <p:sp>
        <p:nvSpPr>
          <p:cNvPr id="4" name="Slide Number Placeholder 3">
            <a:extLst>
              <a:ext uri="{FF2B5EF4-FFF2-40B4-BE49-F238E27FC236}">
                <a16:creationId xmlns:a16="http://schemas.microsoft.com/office/drawing/2014/main" id="{D61F14F1-7C73-251A-663E-3C9C8751D734}"/>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80F55-CE2B-4E44-B628-FCCF0390BB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0484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142404-6CD6-F83B-6871-F4552FE8F1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085244-EAB3-8FAB-A2B9-8E9B63EEF7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72E97B-5705-F69C-474D-E51DB02F140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500" b="0" i="0" u="none" strike="noStrike" kern="1200" cap="none" spc="0" normalizeH="0" baseline="0" noProof="0" dirty="0">
                <a:ln>
                  <a:noFill/>
                </a:ln>
                <a:solidFill>
                  <a:prstClr val="black"/>
                </a:solidFill>
                <a:effectLst/>
                <a:uLnTx/>
                <a:uFillTx/>
                <a:latin typeface="Segoe UI" panose="020B0502040204020203" pitchFamily="34" charset="0"/>
                <a:ea typeface="微软雅黑"/>
                <a:cs typeface="Segoe UI" panose="020B0502040204020203" pitchFamily="34" charset="0"/>
              </a:rPr>
              <a:t>Threat Intelligence, Security Exposure Management, External Attack Surface Management(EASM), Vulnerability Management, Attack path mapping</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500" b="0" i="0" u="none" strike="noStrike" kern="1200" cap="none" spc="0" normalizeH="0" baseline="0" noProof="0" dirty="0">
              <a:ln>
                <a:noFill/>
              </a:ln>
              <a:solidFill>
                <a:prstClr val="black"/>
              </a:solidFill>
              <a:effectLst/>
              <a:uLnTx/>
              <a:uFillTx/>
              <a:latin typeface="Segoe UI" panose="020B0502040204020203" pitchFamily="34" charset="0"/>
              <a:ea typeface="微软雅黑"/>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000000"/>
                </a:solidFill>
                <a:effectLst/>
                <a:latin typeface="Segoe UI" panose="020B0502040204020203" pitchFamily="34" charset="0"/>
              </a:rPr>
              <a:t>Microsoft Incident Response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通过前面的介绍，相信大家对于云计算所面临的攻击和威胁有了更加清晰的认识。那么微软如何应对呢？</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在云计算时代，微软有个非常完整和庞大的云计算时代安全战略架构，这个架构图上包含了微软大部分的安全产品和技术，紧密的结合微软的零信任架构、保护目标和场景。</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里面的内容非常复杂，我今天先给大家一个保护目标和场景的概要说明。首先最左边是针对端点的管理和保护，中间部分是针对基础架构（例如网络、应用和系统）的管理和安全保护，然后是针对</a:t>
            </a:r>
            <a:r>
              <a:rPr lang="en-US" altLang="zh-CN" sz="1200" b="0" i="0" kern="1200" dirty="0">
                <a:solidFill>
                  <a:schemeClr val="tx1"/>
                </a:solidFill>
                <a:effectLst/>
                <a:latin typeface="+mn-lt"/>
                <a:ea typeface="+mn-ea"/>
                <a:cs typeface="+mn-cs"/>
              </a:rPr>
              <a:t>SaaS</a:t>
            </a:r>
            <a:r>
              <a:rPr lang="zh-CN" altLang="en-US" sz="1200" b="0" i="0" kern="1200" dirty="0">
                <a:solidFill>
                  <a:schemeClr val="tx1"/>
                </a:solidFill>
                <a:effectLst/>
                <a:latin typeface="+mn-lt"/>
                <a:ea typeface="+mn-ea"/>
                <a:cs typeface="+mn-cs"/>
              </a:rPr>
              <a:t>应用的管理和保护，然后是数据及信息保护、合规及隐私保护，再是身份验证和凭据，左上角是安全运营和事件管理，底部是针对 </a:t>
            </a:r>
            <a:r>
              <a:rPr lang="en-US" altLang="zh-CN" sz="1200" b="0" i="0" kern="1200" dirty="0">
                <a:solidFill>
                  <a:schemeClr val="tx1"/>
                </a:solidFill>
                <a:effectLst/>
                <a:latin typeface="+mn-lt"/>
                <a:ea typeface="+mn-ea"/>
                <a:cs typeface="+mn-cs"/>
              </a:rPr>
              <a:t>IoT</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OT</a:t>
            </a:r>
            <a:r>
              <a:rPr lang="zh-CN" altLang="en-US" sz="1200" b="0" i="0" kern="1200" dirty="0">
                <a:solidFill>
                  <a:schemeClr val="tx1"/>
                </a:solidFill>
                <a:effectLst/>
                <a:latin typeface="+mn-lt"/>
                <a:ea typeface="+mn-ea"/>
                <a:cs typeface="+mn-cs"/>
              </a:rPr>
              <a:t>场景的安全保护，下面是应用开发安全</a:t>
            </a:r>
            <a:r>
              <a:rPr lang="en-US" altLang="zh-CN" sz="1200" b="0" i="0" kern="1200" dirty="0">
                <a:solidFill>
                  <a:schemeClr val="tx1"/>
                </a:solidFill>
                <a:effectLst/>
                <a:latin typeface="+mn-lt"/>
                <a:ea typeface="+mn-ea"/>
                <a:cs typeface="+mn-cs"/>
              </a:rPr>
              <a:t>SDL</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DevSecOps</a:t>
            </a:r>
            <a:r>
              <a:rPr lang="zh-CN" altLang="en-US" sz="1200" b="0" i="0" kern="1200" dirty="0">
                <a:solidFill>
                  <a:schemeClr val="tx1"/>
                </a:solidFill>
                <a:effectLst/>
                <a:latin typeface="+mn-lt"/>
                <a:ea typeface="+mn-ea"/>
                <a:cs typeface="+mn-cs"/>
              </a:rPr>
              <a:t>，最右侧是安全情报。</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i="1" kern="1200" dirty="0">
                <a:solidFill>
                  <a:schemeClr val="tx1"/>
                </a:solidFill>
                <a:effectLst/>
                <a:latin typeface="+mn-lt"/>
                <a:ea typeface="+mn-ea"/>
                <a:cs typeface="+mn-cs"/>
              </a:rPr>
              <a:t>STATIC SLIDE VERSION (No Animations)</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The Microsoft Cybersecurity Reference Architecture (</a:t>
            </a:r>
            <a:r>
              <a:rPr lang="en-US" altLang="zh-CN" sz="1200" u="sng" kern="1200" dirty="0">
                <a:solidFill>
                  <a:schemeClr val="tx1"/>
                </a:solidFill>
                <a:effectLst/>
                <a:latin typeface="+mn-lt"/>
                <a:ea typeface="+mn-ea"/>
                <a:cs typeface="+mn-cs"/>
                <a:hlinkClick r:id="rId3"/>
              </a:rPr>
              <a:t>https://aka.ms/MCRA</a:t>
            </a:r>
            <a:r>
              <a:rPr lang="en-US" altLang="zh-CN" sz="1200" kern="1200" dirty="0">
                <a:solidFill>
                  <a:schemeClr val="tx1"/>
                </a:solidFill>
                <a:effectLst/>
                <a:latin typeface="+mn-lt"/>
                <a:ea typeface="+mn-ea"/>
                <a:cs typeface="+mn-cs"/>
              </a:rPr>
              <a:t>) describes Microsoft’s cybersecurity capabilities and how they integrate with existing security architectures and capabilities. We recently updated this diagram and wanted to share a little bit about the changes and the document itself to help you better utilize it.</a:t>
            </a:r>
          </a:p>
          <a:p>
            <a:r>
              <a:rPr lang="en-US" altLang="zh-CN" sz="1200" kern="1200" dirty="0">
                <a:solidFill>
                  <a:schemeClr val="tx1"/>
                </a:solidFill>
                <a:effectLst/>
                <a:latin typeface="+mn-lt"/>
                <a:ea typeface="+mn-ea"/>
                <a:cs typeface="+mn-cs"/>
              </a:rPr>
              <a:t> </a:t>
            </a:r>
          </a:p>
          <a:p>
            <a:r>
              <a:rPr lang="en-US" altLang="zh-CN" sz="1200" kern="1200" dirty="0">
                <a:solidFill>
                  <a:schemeClr val="tx1"/>
                </a:solidFill>
                <a:effectLst/>
                <a:latin typeface="+mn-lt"/>
                <a:ea typeface="+mn-ea"/>
                <a:cs typeface="+mn-cs"/>
              </a:rPr>
              <a:t> </a:t>
            </a:r>
          </a:p>
          <a:p>
            <a:r>
              <a:rPr lang="en-US" altLang="zh-CN" sz="1200" b="1" u="sng" kern="1200" dirty="0">
                <a:solidFill>
                  <a:schemeClr val="tx1"/>
                </a:solidFill>
                <a:effectLst/>
                <a:latin typeface="+mn-lt"/>
                <a:ea typeface="+mn-ea"/>
                <a:cs typeface="+mn-cs"/>
              </a:rPr>
              <a:t>How to use it </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have seen this document used for several purposes by our customers and internal teams (beyond a geeky wall decoration to shock and impress your cubicle neighbors :-)</a:t>
            </a:r>
          </a:p>
          <a:p>
            <a:pPr lvl="0" fontAlgn="ctr"/>
            <a:r>
              <a:rPr lang="en-US" altLang="zh-CN" sz="1200" b="1" kern="1200" dirty="0">
                <a:solidFill>
                  <a:schemeClr val="tx1"/>
                </a:solidFill>
                <a:effectLst/>
                <a:latin typeface="+mn-lt"/>
                <a:ea typeface="+mn-ea"/>
                <a:cs typeface="+mn-cs"/>
              </a:rPr>
              <a:t>Starting template for a security architecture - </a:t>
            </a:r>
            <a:r>
              <a:rPr lang="en-US" altLang="zh-CN" sz="1200" kern="1200" dirty="0">
                <a:solidFill>
                  <a:schemeClr val="tx1"/>
                </a:solidFill>
                <a:effectLst/>
                <a:latin typeface="+mn-lt"/>
                <a:ea typeface="+mn-ea"/>
                <a:cs typeface="+mn-cs"/>
              </a:rPr>
              <a:t>The</a:t>
            </a:r>
            <a:r>
              <a:rPr lang="en-US" altLang="zh-CN" sz="1200" b="1"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most common use case we see is that organizations use the document to help define a target state for cybersecurity capabilities. Organizations find this architecture useful because it covers capabilities across the modern enterprise estate that now spans on-premise, mobile devices, many clouds, and IoT / Operational Technology. </a:t>
            </a:r>
          </a:p>
          <a:p>
            <a:pPr lvl="0" fontAlgn="ctr"/>
            <a:r>
              <a:rPr lang="en-US" altLang="zh-CN" sz="1200" b="1" kern="1200" dirty="0">
                <a:solidFill>
                  <a:schemeClr val="tx1"/>
                </a:solidFill>
                <a:effectLst/>
                <a:latin typeface="+mn-lt"/>
                <a:ea typeface="+mn-ea"/>
                <a:cs typeface="+mn-cs"/>
              </a:rPr>
              <a:t>Comparison reference for security capabilities - </a:t>
            </a:r>
            <a:r>
              <a:rPr lang="en-US" altLang="zh-CN" sz="1200" kern="1200" dirty="0">
                <a:solidFill>
                  <a:schemeClr val="tx1"/>
                </a:solidFill>
                <a:effectLst/>
                <a:latin typeface="+mn-lt"/>
                <a:ea typeface="+mn-ea"/>
                <a:cs typeface="+mn-cs"/>
              </a:rPr>
              <a:t>We know of several organizations that have marked up a printed copy with what capabilities they already own from various Microsoft license suites (many customers don't know they own quite a bit of this technology), which ones they already have in place (from Microsoft or partner/3rd party), and which ones are new and could fill a need. </a:t>
            </a:r>
          </a:p>
          <a:p>
            <a:pPr lvl="0" fontAlgn="ctr"/>
            <a:r>
              <a:rPr lang="en-US" altLang="zh-CN" sz="1200" b="1" kern="1200" dirty="0">
                <a:solidFill>
                  <a:schemeClr val="tx1"/>
                </a:solidFill>
                <a:effectLst/>
                <a:latin typeface="+mn-lt"/>
                <a:ea typeface="+mn-ea"/>
                <a:cs typeface="+mn-cs"/>
              </a:rPr>
              <a:t>Learn about Microsoft capabilities</a:t>
            </a:r>
            <a:r>
              <a:rPr lang="en-US" altLang="zh-CN" sz="1200" kern="1200" dirty="0">
                <a:solidFill>
                  <a:schemeClr val="tx1"/>
                </a:solidFill>
                <a:effectLst/>
                <a:latin typeface="+mn-lt"/>
                <a:ea typeface="+mn-ea"/>
                <a:cs typeface="+mn-cs"/>
              </a:rPr>
              <a:t> </a:t>
            </a:r>
            <a:r>
              <a:rPr lang="en-US" altLang="zh-CN" sz="1200" b="1"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 In presentation mode, each capability has a "ScreenTip" with a short description of each capability + a link to documentation on that capability to learn more. </a:t>
            </a:r>
          </a:p>
          <a:p>
            <a:pPr lvl="0" fontAlgn="ctr"/>
            <a:r>
              <a:rPr lang="en-US" altLang="zh-CN" sz="1200" b="1" kern="1200" dirty="0">
                <a:solidFill>
                  <a:schemeClr val="tx1"/>
                </a:solidFill>
                <a:effectLst/>
                <a:latin typeface="+mn-lt"/>
                <a:ea typeface="+mn-ea"/>
                <a:cs typeface="+mn-cs"/>
              </a:rPr>
              <a:t>Learn about Microsoft's integration investments -</a:t>
            </a:r>
            <a:r>
              <a:rPr lang="en-US" altLang="zh-CN" sz="1200" kern="1200" dirty="0">
                <a:solidFill>
                  <a:schemeClr val="tx1"/>
                </a:solidFill>
                <a:effectLst/>
                <a:latin typeface="+mn-lt"/>
                <a:ea typeface="+mn-ea"/>
                <a:cs typeface="+mn-cs"/>
              </a:rPr>
              <a:t> The architecture includes visuals of key integration points with partner capabilities (e.g. SIEM/Log integration, Security Appliances in Azure, DLP integration, and more) and within our own product capabilities among (e.g. Advanced Threat Protection, Conditional Access, and more).</a:t>
            </a:r>
          </a:p>
          <a:p>
            <a:pPr lvl="0" fontAlgn="ctr"/>
            <a:r>
              <a:rPr lang="en-US" altLang="zh-CN" sz="1200" b="1" kern="1200" dirty="0">
                <a:solidFill>
                  <a:schemeClr val="tx1"/>
                </a:solidFill>
                <a:effectLst/>
                <a:latin typeface="+mn-lt"/>
                <a:ea typeface="+mn-ea"/>
                <a:cs typeface="+mn-cs"/>
              </a:rPr>
              <a:t>Learn about Cybersecurity</a:t>
            </a:r>
            <a:r>
              <a:rPr lang="en-US" altLang="zh-CN" sz="1200" kern="1200" dirty="0">
                <a:solidFill>
                  <a:schemeClr val="tx1"/>
                </a:solidFill>
                <a:effectLst/>
                <a:latin typeface="+mn-lt"/>
                <a:ea typeface="+mn-ea"/>
                <a:cs typeface="+mn-cs"/>
              </a:rPr>
              <a:t> - We have also heard reports of folks new to cybersecurity using this as a learning tool as they prepare for their first career or a career change. </a:t>
            </a:r>
          </a:p>
          <a:p>
            <a:r>
              <a:rPr lang="en-US" altLang="zh-CN" sz="1200" kern="1200" dirty="0">
                <a:solidFill>
                  <a:schemeClr val="tx1"/>
                </a:solidFill>
                <a:effectLst/>
                <a:latin typeface="+mn-lt"/>
                <a:ea typeface="+mn-ea"/>
                <a:cs typeface="+mn-cs"/>
              </a:rPr>
              <a:t>As you can see, Microsoft has been investing heavily in security for many years to secure our products and services as well as provide the capabilities our customers need to secure their assets. In many ways, this diagram reflects Microsoft massive ongoing investment into cyber security research and development, currently over $1 billion annually (not including acquisitions). </a:t>
            </a:r>
          </a:p>
          <a:p>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r>
              <a:rPr lang="en-US" altLang="zh-CN" sz="1200" b="1" u="sng" kern="1200" dirty="0">
                <a:solidFill>
                  <a:schemeClr val="tx1"/>
                </a:solidFill>
                <a:effectLst/>
                <a:latin typeface="+mn-lt"/>
                <a:ea typeface="+mn-ea"/>
                <a:cs typeface="+mn-cs"/>
              </a:rPr>
              <a:t>What has changed and why</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made quite a few changes in v2 and wanted to share a few highlights on what's changed as well as the underlying philosophy of how this document was built. </a:t>
            </a:r>
          </a:p>
          <a:p>
            <a:pPr lvl="0" fontAlgn="ctr"/>
            <a:r>
              <a:rPr lang="en-US" altLang="zh-CN" sz="1200" b="1" kern="1200" dirty="0">
                <a:solidFill>
                  <a:schemeClr val="tx1"/>
                </a:solidFill>
                <a:effectLst/>
                <a:latin typeface="+mn-lt"/>
                <a:ea typeface="+mn-ea"/>
                <a:cs typeface="+mn-cs"/>
              </a:rPr>
              <a:t>New visual style</a:t>
            </a:r>
            <a:r>
              <a:rPr lang="en-US" altLang="zh-CN" sz="1200" kern="1200" dirty="0">
                <a:solidFill>
                  <a:schemeClr val="tx1"/>
                </a:solidFill>
                <a:effectLst/>
                <a:latin typeface="+mn-lt"/>
                <a:ea typeface="+mn-ea"/>
                <a:cs typeface="+mn-cs"/>
              </a:rPr>
              <a:t> - The most obvious change for those familiar with the first version is the simplified visual style. While some may miss the "visual assault on the senses" effect from the bold colors in v1, we think this format works better for most people. </a:t>
            </a:r>
          </a:p>
          <a:p>
            <a:pPr lvl="0" fontAlgn="ctr"/>
            <a:r>
              <a:rPr lang="en-US" altLang="zh-CN" sz="1200" b="1" kern="1200" dirty="0">
                <a:solidFill>
                  <a:schemeClr val="tx1"/>
                </a:solidFill>
                <a:effectLst/>
                <a:latin typeface="+mn-lt"/>
                <a:ea typeface="+mn-ea"/>
                <a:cs typeface="+mn-cs"/>
              </a:rPr>
              <a:t>Interactivity instructions</a:t>
            </a:r>
            <a:r>
              <a:rPr lang="en-US" altLang="zh-CN" sz="1200" kern="1200" dirty="0">
                <a:solidFill>
                  <a:schemeClr val="tx1"/>
                </a:solidFill>
                <a:effectLst/>
                <a:latin typeface="+mn-lt"/>
                <a:ea typeface="+mn-ea"/>
                <a:cs typeface="+mn-cs"/>
              </a:rPr>
              <a:t> - Many people did not notice that each capability on the architecture has a quick description and link to more information, so we added instructions to call that out (and updated the descriptions themselves). </a:t>
            </a:r>
          </a:p>
          <a:p>
            <a:pPr lvl="0" fontAlgn="ctr"/>
            <a:r>
              <a:rPr lang="en-US" altLang="zh-CN" sz="1200" b="1" kern="1200" dirty="0">
                <a:solidFill>
                  <a:schemeClr val="tx1"/>
                </a:solidFill>
                <a:effectLst/>
                <a:latin typeface="+mn-lt"/>
                <a:ea typeface="+mn-ea"/>
                <a:cs typeface="+mn-cs"/>
              </a:rPr>
              <a:t>Complementary Content - </a:t>
            </a:r>
            <a:r>
              <a:rPr lang="en-US" altLang="zh-CN" sz="1200" kern="1200" dirty="0">
                <a:solidFill>
                  <a:schemeClr val="tx1"/>
                </a:solidFill>
                <a:effectLst/>
                <a:latin typeface="+mn-lt"/>
                <a:ea typeface="+mn-ea"/>
                <a:cs typeface="+mn-cs"/>
              </a:rPr>
              <a:t>Microsoft has invested in creating cybersecurity reference strategies (success criteria, recommended approaches, how our technology maps to them) as well as prescriptive guidance for addressing top customer challenges like Petya/WannaCrypt, Securing Privileged Access, and Securing Office 365. This content is now easier to find with links at the top of the document. </a:t>
            </a:r>
          </a:p>
          <a:p>
            <a:pPr lvl="0" fontAlgn="ctr"/>
            <a:r>
              <a:rPr lang="en-US" altLang="zh-CN" sz="1200" b="1" kern="1200" dirty="0">
                <a:solidFill>
                  <a:schemeClr val="tx1"/>
                </a:solidFill>
                <a:effectLst/>
                <a:latin typeface="+mn-lt"/>
                <a:ea typeface="+mn-ea"/>
                <a:cs typeface="+mn-cs"/>
              </a:rPr>
              <a:t>Added Section headers</a:t>
            </a:r>
            <a:r>
              <a:rPr lang="en-US" altLang="zh-CN" sz="1200" kern="1200" dirty="0">
                <a:solidFill>
                  <a:schemeClr val="tx1"/>
                </a:solidFill>
                <a:effectLst/>
                <a:latin typeface="+mn-lt"/>
                <a:ea typeface="+mn-ea"/>
                <a:cs typeface="+mn-cs"/>
              </a:rPr>
              <a:t> for each grouping of technology areas to make it easier to navigate, understand, and discuss as a focus area. </a:t>
            </a:r>
          </a:p>
          <a:p>
            <a:pPr lvl="0" fontAlgn="ctr"/>
            <a:r>
              <a:rPr lang="en-US" altLang="zh-CN" sz="1200" b="1" kern="1200" dirty="0">
                <a:solidFill>
                  <a:schemeClr val="tx1"/>
                </a:solidFill>
                <a:effectLst/>
                <a:latin typeface="+mn-lt"/>
                <a:ea typeface="+mn-ea"/>
                <a:cs typeface="+mn-cs"/>
              </a:rPr>
              <a:t>Added Foundational Elements - </a:t>
            </a:r>
            <a:r>
              <a:rPr lang="en-US" altLang="zh-CN" sz="1200" kern="1200" dirty="0">
                <a:solidFill>
                  <a:schemeClr val="tx1"/>
                </a:solidFill>
                <a:effectLst/>
                <a:latin typeface="+mn-lt"/>
                <a:ea typeface="+mn-ea"/>
                <a:cs typeface="+mn-cs"/>
              </a:rPr>
              <a:t>We added descriptions of some core foundational capabilities that are deeply integrated into how we secure our cloud services and build our cybersecurity capabilities that have been added to the bottom. These include</a:t>
            </a:r>
          </a:p>
          <a:p>
            <a:pPr lvl="1" fontAlgn="ctr"/>
            <a:r>
              <a:rPr lang="en-US" altLang="zh-CN" sz="1200" b="1" kern="1200" dirty="0">
                <a:solidFill>
                  <a:schemeClr val="tx1"/>
                </a:solidFill>
                <a:effectLst/>
                <a:latin typeface="+mn-lt"/>
                <a:ea typeface="+mn-ea"/>
                <a:cs typeface="+mn-cs"/>
              </a:rPr>
              <a:t>Trust Center</a:t>
            </a:r>
            <a:r>
              <a:rPr lang="en-US" altLang="zh-CN" sz="1200" kern="1200" dirty="0">
                <a:solidFill>
                  <a:schemeClr val="tx1"/>
                </a:solidFill>
                <a:effectLst/>
                <a:latin typeface="+mn-lt"/>
                <a:ea typeface="+mn-ea"/>
                <a:cs typeface="+mn-cs"/>
              </a:rPr>
              <a:t> - This is where describe how we secure our cloud and includes links to various compliance documents such as 3rd party auditor reports. </a:t>
            </a:r>
          </a:p>
          <a:p>
            <a:pPr lvl="1" fontAlgn="ctr"/>
            <a:r>
              <a:rPr lang="en-US" altLang="zh-CN" sz="1200" b="1" kern="1200" dirty="0">
                <a:solidFill>
                  <a:schemeClr val="tx1"/>
                </a:solidFill>
                <a:effectLst/>
                <a:latin typeface="+mn-lt"/>
                <a:ea typeface="+mn-ea"/>
                <a:cs typeface="+mn-cs"/>
              </a:rPr>
              <a:t>Compliance Manager </a:t>
            </a:r>
            <a:r>
              <a:rPr lang="en-US" altLang="zh-CN" sz="1200" kern="1200" dirty="0">
                <a:solidFill>
                  <a:schemeClr val="tx1"/>
                </a:solidFill>
                <a:effectLst/>
                <a:latin typeface="+mn-lt"/>
                <a:ea typeface="+mn-ea"/>
                <a:cs typeface="+mn-cs"/>
              </a:rPr>
              <a:t>is a powerful (new) capability to help you report on your compliance status for Azure, Office 365, and Dynamics 365 for General Data Protection Regulation (GDPR), NIST 800-53 and 800-171, ISO 27001 and 27018, and others. </a:t>
            </a:r>
          </a:p>
          <a:p>
            <a:pPr lvl="1" fontAlgn="ctr"/>
            <a:r>
              <a:rPr lang="en-US" altLang="zh-CN" sz="1200" b="1" kern="1200" dirty="0">
                <a:solidFill>
                  <a:schemeClr val="tx1"/>
                </a:solidFill>
                <a:effectLst/>
                <a:latin typeface="+mn-lt"/>
                <a:ea typeface="+mn-ea"/>
                <a:cs typeface="+mn-cs"/>
              </a:rPr>
              <a:t>Intelligent Security Graph</a:t>
            </a:r>
            <a:r>
              <a:rPr lang="en-US" altLang="zh-CN" sz="1200" kern="1200" dirty="0">
                <a:solidFill>
                  <a:schemeClr val="tx1"/>
                </a:solidFill>
                <a:effectLst/>
                <a:latin typeface="+mn-lt"/>
                <a:ea typeface="+mn-ea"/>
                <a:cs typeface="+mn-cs"/>
              </a:rPr>
              <a:t> is Microsoft threat intelligence system that we use to protect our cloud, our IT environment, and our customers. The graph is composed of trillions of signals, advanced analytics, and teams of experts hunting for malicious activities and is integrated into our threat detection and response capabilities. </a:t>
            </a:r>
          </a:p>
          <a:p>
            <a:pPr lvl="1" fontAlgn="ctr"/>
            <a:r>
              <a:rPr lang="en-US" altLang="zh-CN" sz="1200" b="1" kern="1200" dirty="0">
                <a:solidFill>
                  <a:schemeClr val="tx1"/>
                </a:solidFill>
                <a:effectLst/>
                <a:latin typeface="+mn-lt"/>
                <a:ea typeface="+mn-ea"/>
                <a:cs typeface="+mn-cs"/>
              </a:rPr>
              <a:t>Security Development Lifecycle (SDL)</a:t>
            </a:r>
            <a:r>
              <a:rPr lang="en-US" altLang="zh-CN" sz="1200" kern="1200" dirty="0">
                <a:solidFill>
                  <a:schemeClr val="tx1"/>
                </a:solidFill>
                <a:effectLst/>
                <a:latin typeface="+mn-lt"/>
                <a:ea typeface="+mn-ea"/>
                <a:cs typeface="+mn-cs"/>
              </a:rPr>
              <a:t> is foundational to how we develop software at Microsoft and has been published to help you secure your applications. Because of our early and deep commitment to secure development, we were able to quickly conform to ISO 27034 after it was released. </a:t>
            </a:r>
          </a:p>
          <a:p>
            <a:pPr lvl="0" fontAlgn="ctr"/>
            <a:r>
              <a:rPr lang="en-US" altLang="zh-CN" sz="1200" b="1" kern="1200" dirty="0">
                <a:solidFill>
                  <a:schemeClr val="tx1"/>
                </a:solidFill>
                <a:effectLst/>
                <a:latin typeface="+mn-lt"/>
                <a:ea typeface="+mn-ea"/>
                <a:cs typeface="+mn-cs"/>
              </a:rPr>
              <a:t>Moved Devices/Clients together</a:t>
            </a:r>
            <a:r>
              <a:rPr lang="en-US" altLang="zh-CN" sz="1200" kern="1200" dirty="0">
                <a:solidFill>
                  <a:schemeClr val="tx1"/>
                </a:solidFill>
                <a:effectLst/>
                <a:latin typeface="+mn-lt"/>
                <a:ea typeface="+mn-ea"/>
                <a:cs typeface="+mn-cs"/>
              </a:rPr>
              <a:t> - As device form factors and operating systems continue to expand and evolve, we are seeing security organizations view devices through the lens of trustworthiness/integrity vs. any other attribute. </a:t>
            </a:r>
          </a:p>
          <a:p>
            <a:pPr lvl="1" fontAlgn="ctr"/>
            <a:r>
              <a:rPr lang="en-US" altLang="zh-CN" sz="1200" kern="1200" dirty="0">
                <a:solidFill>
                  <a:schemeClr val="tx1"/>
                </a:solidFill>
                <a:effectLst/>
                <a:latin typeface="+mn-lt"/>
                <a:ea typeface="+mn-ea"/>
                <a:cs typeface="+mn-cs"/>
              </a:rPr>
              <a:t>We also re-organized the Windows 10 and Windows Defender ATP capabilities around outcomes vs. feature names for clarity. </a:t>
            </a:r>
          </a:p>
          <a:p>
            <a:pPr lvl="1" fontAlgn="ctr"/>
            <a:r>
              <a:rPr lang="en-US" altLang="zh-CN" sz="1200" kern="1200" dirty="0">
                <a:solidFill>
                  <a:schemeClr val="tx1"/>
                </a:solidFill>
                <a:effectLst/>
                <a:latin typeface="+mn-lt"/>
                <a:ea typeface="+mn-ea"/>
                <a:cs typeface="+mn-cs"/>
              </a:rPr>
              <a:t>We also reorganized windows security icons and text to reflect that Windows Defender ATP describes all the platform capabilities working together to prevent, detect, and (automatically) respond and recover to attacks. We also added icons to show the cross-platform support for Endpoint Detection and Response (EDR) capabilities that now extend across Windows 10, Windows 7/8.1, Windows Server, Mac OS, Linux, iOS, and Android platforms. </a:t>
            </a:r>
          </a:p>
          <a:p>
            <a:pPr lvl="1" fontAlgn="ctr"/>
            <a:r>
              <a:rPr lang="en-US" altLang="zh-CN" sz="1200" kern="1200" dirty="0">
                <a:solidFill>
                  <a:schemeClr val="tx1"/>
                </a:solidFill>
                <a:effectLst/>
                <a:latin typeface="+mn-lt"/>
                <a:ea typeface="+mn-ea"/>
                <a:cs typeface="+mn-cs"/>
              </a:rPr>
              <a:t>We also faded the intranet border around these devices because of the ongoing success of phishing, watering hole, and other techniques that have weakened the network boundary. </a:t>
            </a:r>
          </a:p>
          <a:p>
            <a:pPr lvl="0" fontAlgn="ctr"/>
            <a:r>
              <a:rPr lang="en-US" altLang="zh-CN" sz="1200" b="1" kern="1200" dirty="0">
                <a:solidFill>
                  <a:schemeClr val="tx1"/>
                </a:solidFill>
                <a:effectLst/>
                <a:latin typeface="+mn-lt"/>
                <a:ea typeface="+mn-ea"/>
                <a:cs typeface="+mn-cs"/>
              </a:rPr>
              <a:t>Updated SOC section - </a:t>
            </a:r>
            <a:r>
              <a:rPr lang="en-US" altLang="zh-CN" sz="1200" kern="1200" dirty="0">
                <a:solidFill>
                  <a:schemeClr val="tx1"/>
                </a:solidFill>
                <a:effectLst/>
                <a:latin typeface="+mn-lt"/>
                <a:ea typeface="+mn-ea"/>
                <a:cs typeface="+mn-cs"/>
              </a:rPr>
              <a:t>We moved several capabilities from their previous locations around the architecture into the Security Operations Center (SOC) as this is where they are primarily used. This move enabled us to show a clearer vision of a modern SOC that can monitor and protect the hybrid of everything estate. We also added the Graph Security API (in public preview) as this API is designed to help you integrate existing SOC components and Microsoft capabilities. </a:t>
            </a:r>
          </a:p>
          <a:p>
            <a:pPr lvl="0" fontAlgn="ctr"/>
            <a:r>
              <a:rPr lang="en-US" altLang="zh-CN" sz="1200" b="1" kern="1200" dirty="0">
                <a:solidFill>
                  <a:schemeClr val="tx1"/>
                </a:solidFill>
                <a:effectLst/>
                <a:latin typeface="+mn-lt"/>
                <a:ea typeface="+mn-ea"/>
                <a:cs typeface="+mn-cs"/>
              </a:rPr>
              <a:t>Simplified server/datacenter view - </a:t>
            </a:r>
            <a:r>
              <a:rPr lang="en-US" altLang="zh-CN" sz="1200" kern="1200" dirty="0">
                <a:solidFill>
                  <a:schemeClr val="tx1"/>
                </a:solidFill>
                <a:effectLst/>
                <a:latin typeface="+mn-lt"/>
                <a:ea typeface="+mn-ea"/>
                <a:cs typeface="+mn-cs"/>
              </a:rPr>
              <a:t>We simplified the datacenter section to recover the space being taken up by duplicate server icons. We retained the visual of extranets and intranets spanning on-premises datacenters and multiple cloud provider(s). Organizations see Infrastructure as a Service (IaaS) cloud providers as another datacenter for the intranet generation of applications, though they find Azure is much easier to manage and secure than physical datacenters. We also added Azure Stack capability that allows customers to securely operate Azure services in their datacenter.  </a:t>
            </a:r>
          </a:p>
          <a:p>
            <a:pPr lvl="0" fontAlgn="ctr"/>
            <a:r>
              <a:rPr lang="en-US" altLang="zh-CN" sz="1200" b="1" kern="1200" dirty="0">
                <a:solidFill>
                  <a:schemeClr val="tx1"/>
                </a:solidFill>
                <a:effectLst/>
                <a:latin typeface="+mn-lt"/>
                <a:ea typeface="+mn-ea"/>
                <a:cs typeface="+mn-cs"/>
              </a:rPr>
              <a:t>New IoT/OT section - </a:t>
            </a:r>
            <a:r>
              <a:rPr lang="en-US" altLang="zh-CN" sz="1200" kern="1200" dirty="0">
                <a:solidFill>
                  <a:schemeClr val="tx1"/>
                </a:solidFill>
                <a:effectLst/>
                <a:latin typeface="+mn-lt"/>
                <a:ea typeface="+mn-ea"/>
                <a:cs typeface="+mn-cs"/>
              </a:rPr>
              <a:t>IoT is on the rise on many enterprises due to digital transformation initiatives. While the attacks and defenses for this area are still evolving quickly, Microsoft continues to invest deeply to provide security for existing and new deployments of Internet of Things (IoT) and Operational Technology (OT). Microsoft has announced </a:t>
            </a:r>
            <a:r>
              <a:rPr lang="en-US" altLang="zh-CN" sz="1200" u="sng" kern="1200" dirty="0">
                <a:solidFill>
                  <a:schemeClr val="tx1"/>
                </a:solidFill>
                <a:effectLst/>
                <a:latin typeface="+mn-lt"/>
                <a:ea typeface="+mn-ea"/>
                <a:cs typeface="+mn-cs"/>
                <a:hlinkClick r:id="rId4"/>
              </a:rPr>
              <a:t>$5 billion of investment over the next four years for IoT</a:t>
            </a:r>
            <a:r>
              <a:rPr lang="en-US" altLang="zh-CN" sz="1200" kern="1200" dirty="0">
                <a:solidFill>
                  <a:schemeClr val="tx1"/>
                </a:solidFill>
                <a:effectLst/>
                <a:latin typeface="+mn-lt"/>
                <a:ea typeface="+mn-ea"/>
                <a:cs typeface="+mn-cs"/>
              </a:rPr>
              <a:t> and has also recently announced an end to end certification for a secure IoT platform from MCU to the cloud called </a:t>
            </a:r>
            <a:r>
              <a:rPr lang="en-US" altLang="zh-CN" sz="1200" u="sng" kern="1200" dirty="0">
                <a:solidFill>
                  <a:schemeClr val="tx1"/>
                </a:solidFill>
                <a:effectLst/>
                <a:latin typeface="+mn-lt"/>
                <a:ea typeface="+mn-ea"/>
                <a:cs typeface="+mn-cs"/>
                <a:hlinkClick r:id="rId5"/>
              </a:rPr>
              <a:t>Azure Sphere.</a:t>
            </a:r>
            <a:endParaRPr lang="en-US" altLang="zh-CN" sz="1200" kern="1200" dirty="0">
              <a:solidFill>
                <a:schemeClr val="tx1"/>
              </a:solidFill>
              <a:effectLst/>
              <a:latin typeface="+mn-lt"/>
              <a:ea typeface="+mn-ea"/>
              <a:cs typeface="+mn-cs"/>
            </a:endParaRPr>
          </a:p>
          <a:p>
            <a:pPr lvl="0" fontAlgn="ctr"/>
            <a:r>
              <a:rPr lang="en-US" altLang="zh-CN" sz="1200" b="1" kern="1200" dirty="0">
                <a:solidFill>
                  <a:schemeClr val="tx1"/>
                </a:solidFill>
                <a:effectLst/>
                <a:latin typeface="+mn-lt"/>
                <a:ea typeface="+mn-ea"/>
                <a:cs typeface="+mn-cs"/>
              </a:rPr>
              <a:t>Updated Microsoft Defender for Cloud</a:t>
            </a:r>
            <a:r>
              <a:rPr lang="en-US" altLang="zh-CN" sz="1200" kern="1200" dirty="0">
                <a:solidFill>
                  <a:schemeClr val="tx1"/>
                </a:solidFill>
                <a:effectLst/>
                <a:latin typeface="+mn-lt"/>
                <a:ea typeface="+mn-ea"/>
                <a:cs typeface="+mn-cs"/>
              </a:rPr>
              <a:t> - Microsoft Defender for Cloud grew to protect Windows and Linux operating system across Azure, on-premises datacenters, and other IaaS providers. Security Center has also added powerful new features like Just in Time access to VMs and applied machine learning to creating application whitelisting rules and North-South Network Security Group (NSG) network rules. </a:t>
            </a:r>
          </a:p>
          <a:p>
            <a:pPr lvl="0" fontAlgn="ctr"/>
            <a:r>
              <a:rPr lang="en-US" altLang="zh-CN" sz="1200" b="1" kern="1200" dirty="0">
                <a:solidFill>
                  <a:schemeClr val="tx1"/>
                </a:solidFill>
                <a:effectLst/>
                <a:latin typeface="+mn-lt"/>
                <a:ea typeface="+mn-ea"/>
                <a:cs typeface="+mn-cs"/>
              </a:rPr>
              <a:t>Added Azure capabilities</a:t>
            </a:r>
            <a:r>
              <a:rPr lang="en-US" altLang="zh-CN" sz="1200" kern="1200" dirty="0">
                <a:solidFill>
                  <a:schemeClr val="tx1"/>
                </a:solidFill>
                <a:effectLst/>
                <a:latin typeface="+mn-lt"/>
                <a:ea typeface="+mn-ea"/>
                <a:cs typeface="+mn-cs"/>
              </a:rPr>
              <a:t> including Azure Policy, Confidential Computing, and the new DDoS protection options. </a:t>
            </a:r>
          </a:p>
          <a:p>
            <a:pPr lvl="0" fontAlgn="ctr"/>
            <a:r>
              <a:rPr lang="en-US" altLang="zh-CN" sz="1200" b="1" kern="1200" dirty="0">
                <a:solidFill>
                  <a:schemeClr val="tx1"/>
                </a:solidFill>
                <a:effectLst/>
                <a:latin typeface="+mn-lt"/>
                <a:ea typeface="+mn-ea"/>
                <a:cs typeface="+mn-cs"/>
              </a:rPr>
              <a:t>Added Azure AD B2B and B2C</a:t>
            </a:r>
            <a:r>
              <a:rPr lang="en-US" altLang="zh-CN" sz="1200" kern="1200" dirty="0">
                <a:solidFill>
                  <a:schemeClr val="tx1"/>
                </a:solidFill>
                <a:effectLst/>
                <a:latin typeface="+mn-lt"/>
                <a:ea typeface="+mn-ea"/>
                <a:cs typeface="+mn-cs"/>
              </a:rPr>
              <a:t> - Many Security departments have found these capabilities useful in reducing risk by moving partner and customer accounts out of enterprise identity systems to leverage existing enterprise and consumer identity providers. </a:t>
            </a:r>
          </a:p>
          <a:p>
            <a:pPr lvl="0" fontAlgn="ctr"/>
            <a:r>
              <a:rPr lang="en-US" altLang="zh-CN" sz="1200" b="1" kern="1200" dirty="0">
                <a:solidFill>
                  <a:schemeClr val="tx1"/>
                </a:solidFill>
                <a:effectLst/>
                <a:latin typeface="+mn-lt"/>
                <a:ea typeface="+mn-ea"/>
                <a:cs typeface="+mn-cs"/>
              </a:rPr>
              <a:t>Added information protection</a:t>
            </a:r>
            <a:r>
              <a:rPr lang="en-US" altLang="zh-CN" sz="1200" kern="1200" dirty="0">
                <a:solidFill>
                  <a:schemeClr val="tx1"/>
                </a:solidFill>
                <a:effectLst/>
                <a:latin typeface="+mn-lt"/>
                <a:ea typeface="+mn-ea"/>
                <a:cs typeface="+mn-cs"/>
              </a:rPr>
              <a:t> capabilities for Office 365 as well as SQL Information Protection (preview). </a:t>
            </a:r>
          </a:p>
          <a:p>
            <a:pPr lvl="0" fontAlgn="ctr"/>
            <a:r>
              <a:rPr lang="en-US" altLang="zh-CN" sz="1200" b="1" kern="1200" dirty="0">
                <a:solidFill>
                  <a:schemeClr val="tx1"/>
                </a:solidFill>
                <a:effectLst/>
                <a:latin typeface="+mn-lt"/>
                <a:ea typeface="+mn-ea"/>
                <a:cs typeface="+mn-cs"/>
              </a:rPr>
              <a:t>Updated integration points</a:t>
            </a:r>
            <a:r>
              <a:rPr lang="en-US" altLang="zh-CN" sz="1200" kern="1200" dirty="0">
                <a:solidFill>
                  <a:schemeClr val="tx1"/>
                </a:solidFill>
                <a:effectLst/>
                <a:latin typeface="+mn-lt"/>
                <a:ea typeface="+mn-ea"/>
                <a:cs typeface="+mn-cs"/>
              </a:rPr>
              <a:t> - Microsoft invests heavily to integrate our capabilities together as well as to ensure use our technology with your existing security capabilities. This is a quick summary of some key integration points depicted in the reference architecture:</a:t>
            </a:r>
          </a:p>
          <a:p>
            <a:pPr lvl="1" fontAlgn="ctr"/>
            <a:r>
              <a:rPr lang="en-US" altLang="zh-CN" sz="1200" b="1" kern="1200" dirty="0">
                <a:solidFill>
                  <a:schemeClr val="tx1"/>
                </a:solidFill>
                <a:effectLst/>
                <a:latin typeface="+mn-lt"/>
                <a:ea typeface="+mn-ea"/>
                <a:cs typeface="+mn-cs"/>
              </a:rPr>
              <a:t>Conditional Access </a:t>
            </a:r>
            <a:r>
              <a:rPr lang="en-US" altLang="zh-CN" sz="1200" kern="1200" dirty="0">
                <a:solidFill>
                  <a:schemeClr val="tx1"/>
                </a:solidFill>
                <a:effectLst/>
                <a:latin typeface="+mn-lt"/>
                <a:ea typeface="+mn-ea"/>
                <a:cs typeface="+mn-cs"/>
              </a:rPr>
              <a:t>connecting info protection and threat protection with identity to ensure that authentications are coming from a secure/compliant device before accessing sensitive data. </a:t>
            </a:r>
          </a:p>
          <a:p>
            <a:pPr lvl="1" fontAlgn="ctr"/>
            <a:r>
              <a:rPr lang="en-US" altLang="zh-CN" sz="1200" b="1" kern="1200" dirty="0">
                <a:solidFill>
                  <a:schemeClr val="tx1"/>
                </a:solidFill>
                <a:effectLst/>
                <a:latin typeface="+mn-lt"/>
                <a:ea typeface="+mn-ea"/>
                <a:cs typeface="+mn-cs"/>
              </a:rPr>
              <a:t>Advanced Threat Protection </a:t>
            </a:r>
            <a:r>
              <a:rPr lang="en-US" altLang="zh-CN" sz="1200" kern="1200" dirty="0">
                <a:solidFill>
                  <a:schemeClr val="tx1"/>
                </a:solidFill>
                <a:effectLst/>
                <a:latin typeface="+mn-lt"/>
                <a:ea typeface="+mn-ea"/>
                <a:cs typeface="+mn-cs"/>
              </a:rPr>
              <a:t>integration across our SOC capabilities to streamline detection and response processes across Devices, Office 365, Azure, SaaS applications, and on Premises Active Directory.</a:t>
            </a:r>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lvl="1" fontAlgn="ctr"/>
            <a:r>
              <a:rPr lang="en-US" altLang="zh-CN" sz="1200" b="1" kern="1200" dirty="0">
                <a:solidFill>
                  <a:schemeClr val="tx1"/>
                </a:solidFill>
                <a:effectLst/>
                <a:latin typeface="+mn-lt"/>
                <a:ea typeface="+mn-ea"/>
                <a:cs typeface="+mn-cs"/>
              </a:rPr>
              <a:t>Azure Information Protection</a:t>
            </a:r>
            <a:r>
              <a:rPr lang="en-US" altLang="zh-CN" sz="1200" kern="1200" dirty="0">
                <a:solidFill>
                  <a:schemeClr val="tx1"/>
                </a:solidFill>
                <a:effectLst/>
                <a:latin typeface="+mn-lt"/>
                <a:ea typeface="+mn-ea"/>
                <a:cs typeface="+mn-cs"/>
              </a:rPr>
              <a:t> discovering and protecting data on SaaS applications via </a:t>
            </a:r>
            <a:r>
              <a:rPr lang="en-US" altLang="zh-CN" sz="1200" b="1" kern="1200" dirty="0">
                <a:solidFill>
                  <a:schemeClr val="tx1"/>
                </a:solidFill>
                <a:effectLst/>
                <a:latin typeface="+mn-lt"/>
                <a:ea typeface="+mn-ea"/>
                <a:cs typeface="+mn-cs"/>
              </a:rPr>
              <a:t>Cloud App Security</a:t>
            </a:r>
            <a:r>
              <a:rPr lang="en-US" altLang="zh-CN" sz="1200" kern="1200" dirty="0">
                <a:solidFill>
                  <a:schemeClr val="tx1"/>
                </a:solidFill>
                <a:effectLst/>
                <a:latin typeface="+mn-lt"/>
                <a:ea typeface="+mn-ea"/>
                <a:cs typeface="+mn-cs"/>
              </a:rPr>
              <a:t>. </a:t>
            </a:r>
          </a:p>
          <a:p>
            <a:pPr lvl="1" fontAlgn="ctr"/>
            <a:r>
              <a:rPr lang="en-US" altLang="zh-CN" sz="1200" b="1" kern="1200" dirty="0">
                <a:solidFill>
                  <a:schemeClr val="tx1"/>
                </a:solidFill>
                <a:effectLst/>
                <a:latin typeface="+mn-lt"/>
                <a:ea typeface="+mn-ea"/>
                <a:cs typeface="+mn-cs"/>
              </a:rPr>
              <a:t>Data Loss Protection (DLP) </a:t>
            </a:r>
            <a:r>
              <a:rPr lang="en-US" altLang="zh-CN" sz="1200" kern="1200" dirty="0">
                <a:solidFill>
                  <a:schemeClr val="tx1"/>
                </a:solidFill>
                <a:effectLst/>
                <a:latin typeface="+mn-lt"/>
                <a:ea typeface="+mn-ea"/>
                <a:cs typeface="+mn-cs"/>
              </a:rPr>
              <a:t>integration with</a:t>
            </a:r>
            <a:r>
              <a:rPr lang="en-US" altLang="zh-CN" sz="1200" b="1" kern="1200" dirty="0">
                <a:solidFill>
                  <a:schemeClr val="tx1"/>
                </a:solidFill>
                <a:effectLst/>
                <a:latin typeface="+mn-lt"/>
                <a:ea typeface="+mn-ea"/>
                <a:cs typeface="+mn-cs"/>
              </a:rPr>
              <a:t> Cloud App Security </a:t>
            </a:r>
            <a:r>
              <a:rPr lang="en-US" altLang="zh-CN" sz="1200" kern="1200" dirty="0">
                <a:solidFill>
                  <a:schemeClr val="tx1"/>
                </a:solidFill>
                <a:effectLst/>
                <a:latin typeface="+mn-lt"/>
                <a:ea typeface="+mn-ea"/>
                <a:cs typeface="+mn-cs"/>
              </a:rPr>
              <a:t>to leverage existing DLP engines and with</a:t>
            </a:r>
            <a:r>
              <a:rPr lang="en-US" altLang="zh-CN" sz="1200" b="1" kern="1200" dirty="0">
                <a:solidFill>
                  <a:schemeClr val="tx1"/>
                </a:solidFill>
                <a:effectLst/>
                <a:latin typeface="+mn-lt"/>
                <a:ea typeface="+mn-ea"/>
                <a:cs typeface="+mn-cs"/>
              </a:rPr>
              <a:t> Azure Information Protection </a:t>
            </a:r>
            <a:r>
              <a:rPr lang="en-US" altLang="zh-CN" sz="1200" kern="1200" dirty="0">
                <a:solidFill>
                  <a:schemeClr val="tx1"/>
                </a:solidFill>
                <a:effectLst/>
                <a:latin typeface="+mn-lt"/>
                <a:ea typeface="+mn-ea"/>
                <a:cs typeface="+mn-cs"/>
              </a:rPr>
              <a:t>to consume labels on sensitive data.</a:t>
            </a:r>
            <a:r>
              <a:rPr lang="en-US" altLang="zh-CN" sz="1200" b="1"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lvl="1" fontAlgn="ctr"/>
            <a:r>
              <a:rPr lang="en-US" altLang="zh-CN" sz="1200" b="1" kern="1200" dirty="0">
                <a:solidFill>
                  <a:schemeClr val="tx1"/>
                </a:solidFill>
                <a:effectLst/>
                <a:latin typeface="+mn-lt"/>
                <a:ea typeface="+mn-ea"/>
                <a:cs typeface="+mn-cs"/>
              </a:rPr>
              <a:t>Alert and Log Integration</a:t>
            </a:r>
            <a:r>
              <a:rPr lang="en-US" altLang="zh-CN" sz="1200" kern="1200" dirty="0">
                <a:solidFill>
                  <a:schemeClr val="tx1"/>
                </a:solidFill>
                <a:effectLst/>
                <a:latin typeface="+mn-lt"/>
                <a:ea typeface="+mn-ea"/>
                <a:cs typeface="+mn-cs"/>
              </a:rPr>
              <a:t> across Microsoft capabilities to help integrate with existing Security Information and Event Management (SIEM) solution investments. </a:t>
            </a:r>
          </a:p>
          <a:p>
            <a:r>
              <a:rPr lang="en-US" altLang="zh-CN" sz="1200" kern="1200" dirty="0">
                <a:solidFill>
                  <a:schemeClr val="tx1"/>
                </a:solidFill>
                <a:effectLst/>
                <a:latin typeface="+mn-lt"/>
                <a:ea typeface="+mn-ea"/>
                <a:cs typeface="+mn-cs"/>
              </a:rPr>
              <a:t> </a:t>
            </a:r>
          </a:p>
          <a:p>
            <a:r>
              <a:rPr lang="en-US" altLang="zh-CN" sz="1200" b="1" u="sng" kern="1200" dirty="0">
                <a:solidFill>
                  <a:schemeClr val="tx1"/>
                </a:solidFill>
                <a:effectLst/>
                <a:latin typeface="+mn-lt"/>
                <a:ea typeface="+mn-ea"/>
                <a:cs typeface="+mn-cs"/>
              </a:rPr>
              <a:t>Feedback</a:t>
            </a:r>
            <a:endParaRPr lang="en-US" altLang="zh-CN" sz="1200" u="sng"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We are always trying to improve everything we do at Microsoft and we need your feedback to do it! You can contact the primary author (Mark Simos) directly on LinkedIn (</a:t>
            </a:r>
            <a:r>
              <a:rPr lang="en-US" altLang="zh-CN" sz="1200" u="sng" kern="1200" dirty="0">
                <a:solidFill>
                  <a:schemeClr val="tx1"/>
                </a:solidFill>
                <a:effectLst/>
                <a:latin typeface="+mn-lt"/>
                <a:ea typeface="+mn-ea"/>
                <a:cs typeface="+mn-cs"/>
                <a:hlinkClick r:id="rId6"/>
              </a:rPr>
              <a:t>https://aka.ms/markslist</a:t>
            </a:r>
            <a:r>
              <a:rPr lang="en-US" altLang="zh-CN" sz="1200" kern="1200" dirty="0">
                <a:solidFill>
                  <a:schemeClr val="tx1"/>
                </a:solidFill>
                <a:effectLst/>
                <a:latin typeface="+mn-lt"/>
                <a:ea typeface="+mn-ea"/>
                <a:cs typeface="+mn-cs"/>
              </a:rPr>
              <a:t>) with any feedback on how to improve it or how you use it, how it helps you, or any other thoughts you have. </a:t>
            </a:r>
          </a:p>
          <a:p>
            <a:r>
              <a:rPr lang="en-US" altLang="zh-CN" sz="1200" kern="1200" dirty="0">
                <a:solidFill>
                  <a:schemeClr val="tx1"/>
                </a:solidFill>
                <a:effectLst/>
                <a:latin typeface="+mn-lt"/>
                <a:ea typeface="+mn-ea"/>
                <a:cs typeface="+mn-cs"/>
              </a:rPr>
              <a:t> </a:t>
            </a:r>
            <a:endParaRPr lang="en-US" altLang="zh-CN" dirty="0"/>
          </a:p>
        </p:txBody>
      </p:sp>
      <p:sp>
        <p:nvSpPr>
          <p:cNvPr id="4" name="Slide Number Placeholder 3">
            <a:extLst>
              <a:ext uri="{FF2B5EF4-FFF2-40B4-BE49-F238E27FC236}">
                <a16:creationId xmlns:a16="http://schemas.microsoft.com/office/drawing/2014/main" id="{48FFE3E2-06C5-7853-D0EB-5FC96775860C}"/>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8980F55-CE2B-4E44-B628-FCCF0390BB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6968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37063" y="289513"/>
            <a:ext cx="11655840" cy="899665"/>
          </a:xfrm>
        </p:spPr>
        <p:txBody>
          <a:bodyPr tIns="45720" bIns="45720"/>
          <a:lstStyle>
            <a:lvl1pPr>
              <a:defRPr lang="en-US" sz="3600" b="0" kern="1200" cap="none" spc="0" baseline="0" dirty="0">
                <a:ln w="3175">
                  <a:noFill/>
                </a:ln>
                <a:gradFill>
                  <a:gsLst>
                    <a:gs pos="1250">
                      <a:schemeClr val="accent1"/>
                    </a:gs>
                    <a:gs pos="100000">
                      <a:schemeClr val="accent1"/>
                    </a:gs>
                  </a:gsLst>
                  <a:lin ang="5400000" scaled="0"/>
                </a:gradFill>
                <a:effectLst/>
                <a:latin typeface="+mj-lt"/>
                <a:ea typeface="+mn-ea"/>
                <a:cs typeface="Segoe UI" pitchFamily="34" charset="0"/>
              </a:defRPr>
            </a:lvl1pPr>
          </a:lstStyle>
          <a:p>
            <a:r>
              <a:rPr lang="en-US"/>
              <a:t>Title Text Style</a:t>
            </a:r>
          </a:p>
        </p:txBody>
      </p:sp>
      <p:sp>
        <p:nvSpPr>
          <p:cNvPr id="4" name="Content Placeholder 3"/>
          <p:cNvSpPr>
            <a:spLocks noGrp="1"/>
          </p:cNvSpPr>
          <p:nvPr>
            <p:ph sz="quarter" idx="10" hasCustomPrompt="1"/>
          </p:nvPr>
        </p:nvSpPr>
        <p:spPr>
          <a:xfrm>
            <a:off x="337063" y="1189178"/>
            <a:ext cx="11655078" cy="851323"/>
          </a:xfrm>
        </p:spPr>
        <p:txBody>
          <a:bodyPr/>
          <a:lstStyle>
            <a:lvl1pPr>
              <a:defRPr/>
            </a:lvl1pPr>
            <a:lvl2pPr>
              <a:defRPr/>
            </a:lvl2pPr>
            <a:lvl3pPr>
              <a:defRPr/>
            </a:lvl3pPr>
            <a:lvl4pPr>
              <a:defRPr sz="980" b="0"/>
            </a:lvl4pPr>
            <a:lvl5pPr>
              <a:defRPr sz="980" b="0"/>
            </a:lvl5pPr>
          </a:lstStyle>
          <a:p>
            <a:pPr lvl="0"/>
            <a:r>
              <a:rPr lang="en-US"/>
              <a:t>Subheading text style</a:t>
            </a:r>
          </a:p>
          <a:p>
            <a:pPr lvl="1"/>
            <a:r>
              <a:rPr lang="en-US"/>
              <a:t>Paragraph title text style</a:t>
            </a:r>
          </a:p>
          <a:p>
            <a:pPr lvl="2"/>
            <a:r>
              <a:rPr lang="en-US"/>
              <a:t>Body text style</a:t>
            </a:r>
          </a:p>
        </p:txBody>
      </p:sp>
    </p:spTree>
    <p:extLst>
      <p:ext uri="{BB962C8B-B14F-4D97-AF65-F5344CB8AC3E}">
        <p14:creationId xmlns:p14="http://schemas.microsoft.com/office/powerpoint/2010/main" val="7132636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1" y="289513"/>
            <a:ext cx="11655840" cy="899665"/>
          </a:xfrm>
          <a:prstGeom prst="rect">
            <a:avLst/>
          </a:prstGeom>
        </p:spPr>
        <p:txBody>
          <a:bodyPr vert="horz" wrap="square" lIns="146304" tIns="91440" rIns="146304" bIns="91440" rtlCol="0" anchor="t">
            <a:noAutofit/>
          </a:bodyPr>
          <a:lstStyle/>
          <a:p>
            <a:r>
              <a:rPr lang="en-US"/>
              <a:t>Title text style</a:t>
            </a:r>
          </a:p>
        </p:txBody>
      </p:sp>
      <p:sp>
        <p:nvSpPr>
          <p:cNvPr id="4" name="Text Placeholder 3"/>
          <p:cNvSpPr>
            <a:spLocks noGrp="1"/>
          </p:cNvSpPr>
          <p:nvPr>
            <p:ph type="body" idx="1"/>
          </p:nvPr>
        </p:nvSpPr>
        <p:spPr>
          <a:xfrm>
            <a:off x="269240" y="1189177"/>
            <a:ext cx="11653521" cy="1237253"/>
          </a:xfrm>
          <a:prstGeom prst="rect">
            <a:avLst/>
          </a:prstGeom>
        </p:spPr>
        <p:txBody>
          <a:bodyPr vert="horz" wrap="square" lIns="146304" tIns="91440" rIns="146304" bIns="91440" rtlCol="0">
            <a:spAutoFit/>
          </a:bodyPr>
          <a:lstStyle/>
          <a:p>
            <a:pPr lvl="0"/>
            <a:r>
              <a:rPr lang="en-US"/>
              <a:t>Subheading text style</a:t>
            </a:r>
          </a:p>
          <a:p>
            <a:pPr lvl="1"/>
            <a:r>
              <a:rPr lang="en-US"/>
              <a:t>Paragraph title text style</a:t>
            </a:r>
          </a:p>
          <a:p>
            <a:pPr marL="840191" marR="0" lvl="2" indent="-280064" algn="l" defTabSz="914180" rtl="0" eaLnBrk="1" fontAlgn="auto" latinLnBrk="0" hangingPunct="1">
              <a:lnSpc>
                <a:spcPct val="90000"/>
              </a:lnSpc>
              <a:spcBef>
                <a:spcPct val="20000"/>
              </a:spcBef>
              <a:spcAft>
                <a:spcPts val="0"/>
              </a:spcAft>
              <a:buClrTx/>
              <a:buSzPct val="90000"/>
              <a:tabLst/>
              <a:defRPr/>
            </a:pPr>
            <a:r>
              <a:rPr lang="en-US"/>
              <a:t>Body text style</a:t>
            </a:r>
          </a:p>
          <a:p>
            <a:pPr lvl="2"/>
            <a:endParaRPr lang="en-US"/>
          </a:p>
          <a:p>
            <a:pPr lvl="2"/>
            <a:endParaRPr lang="en-US"/>
          </a:p>
        </p:txBody>
      </p:sp>
    </p:spTree>
    <p:extLst>
      <p:ext uri="{BB962C8B-B14F-4D97-AF65-F5344CB8AC3E}">
        <p14:creationId xmlns:p14="http://schemas.microsoft.com/office/powerpoint/2010/main" val="486417765"/>
      </p:ext>
    </p:extLst>
  </p:cSld>
  <p:clrMap bg1="lt1" tx1="dk1" bg2="lt2" tx2="dk2" accent1="accent1" accent2="accent2" accent3="accent3" accent4="accent4" accent5="accent5" accent6="accent6" hlink="hlink" folHlink="folHlink"/>
  <p:sldLayoutIdLst>
    <p:sldLayoutId id="2147483661" r:id="rId1"/>
  </p:sldLayoutIdLst>
  <p:transition>
    <p:fade/>
  </p:transition>
  <p:txStyles>
    <p:titleStyle>
      <a:lvl1pPr algn="l" defTabSz="914180" rtl="0" eaLnBrk="1" latinLnBrk="0" hangingPunct="1">
        <a:lnSpc>
          <a:spcPct val="90000"/>
        </a:lnSpc>
        <a:spcBef>
          <a:spcPct val="0"/>
        </a:spcBef>
        <a:buNone/>
        <a:defRPr lang="en-US" sz="2940" b="0" kern="1200" cap="none" spc="0" baseline="0" dirty="0" smtClean="0">
          <a:ln w="3175">
            <a:noFill/>
          </a:ln>
          <a:gradFill>
            <a:gsLst>
              <a:gs pos="1250">
                <a:schemeClr val="accent1"/>
              </a:gs>
              <a:gs pos="100000">
                <a:schemeClr val="accent1"/>
              </a:gs>
            </a:gsLst>
            <a:lin ang="5400000" scaled="0"/>
          </a:gradFill>
          <a:effectLst/>
          <a:latin typeface="+mj-lt"/>
          <a:ea typeface="+mn-ea"/>
          <a:cs typeface="Segoe UI" pitchFamily="34" charset="0"/>
        </a:defRPr>
      </a:lvl1pPr>
    </p:titleStyle>
    <p:bodyStyle>
      <a:lvl1pPr marL="0" marR="0" indent="0" algn="l" defTabSz="914180" rtl="0" eaLnBrk="1" fontAlgn="auto" latinLnBrk="0" hangingPunct="1">
        <a:lnSpc>
          <a:spcPct val="100000"/>
        </a:lnSpc>
        <a:spcBef>
          <a:spcPts val="0"/>
        </a:spcBef>
        <a:spcAft>
          <a:spcPts val="588"/>
        </a:spcAft>
        <a:buClrTx/>
        <a:buSzPct val="90000"/>
        <a:buFont typeface="Arial" panose="020B0604020202020204" pitchFamily="34" charset="0"/>
        <a:buNone/>
        <a:tabLst/>
        <a:defRPr sz="1372"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572574" marR="0" indent="-236498" algn="l" defTabSz="914180" rtl="0" eaLnBrk="1" fontAlgn="auto" latinLnBrk="0" hangingPunct="1">
        <a:lnSpc>
          <a:spcPct val="100000"/>
        </a:lnSpc>
        <a:spcBef>
          <a:spcPts val="0"/>
        </a:spcBef>
        <a:spcAft>
          <a:spcPts val="588"/>
        </a:spcAft>
        <a:buClrTx/>
        <a:buSzPct val="90000"/>
        <a:buFont typeface="Arial" pitchFamily="34" charset="0"/>
        <a:buChar char="•"/>
        <a:tabLst/>
        <a:defRPr sz="980" b="0" kern="1200" spc="0" baseline="0">
          <a:gradFill>
            <a:gsLst>
              <a:gs pos="1250">
                <a:schemeClr val="tx1"/>
              </a:gs>
              <a:gs pos="100000">
                <a:schemeClr val="tx1"/>
              </a:gs>
            </a:gsLst>
            <a:lin ang="5400000" scaled="0"/>
          </a:gradFill>
          <a:latin typeface="Segoe UI Semibold"/>
          <a:ea typeface="+mn-ea"/>
          <a:cs typeface="Segoe UI Semibold"/>
        </a:defRPr>
      </a:lvl2pPr>
      <a:lvl3pPr marL="840191" marR="0" indent="-280064" algn="l" defTabSz="914180" rtl="0" eaLnBrk="1" fontAlgn="auto" latinLnBrk="0" hangingPunct="1">
        <a:lnSpc>
          <a:spcPct val="100000"/>
        </a:lnSpc>
        <a:spcBef>
          <a:spcPts val="0"/>
        </a:spcBef>
        <a:spcAft>
          <a:spcPts val="588"/>
        </a:spcAft>
        <a:buClrTx/>
        <a:buSzPct val="90000"/>
        <a:buFont typeface="Arial" panose="020B0604020202020204" pitchFamily="34" charset="0"/>
        <a:buChar char="•"/>
        <a:tabLst/>
        <a:defRPr sz="980" b="0"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Tx/>
        <a:buSzPct val="90000"/>
        <a:buFont typeface="Arial" pitchFamily="34" charset="0"/>
        <a:buChar char="•"/>
        <a:tabLst/>
        <a:defRPr sz="1372" kern="1200" spc="0" baseline="0">
          <a:solidFill>
            <a:schemeClr val="tx1">
              <a:lumMod val="75000"/>
            </a:schemeClr>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Tx/>
        <a:buSzPct val="90000"/>
        <a:buFont typeface="Arial" pitchFamily="34" charset="0"/>
        <a:buChar char="•"/>
        <a:tabLst/>
        <a:defRPr sz="1372" kern="1200" spc="0" baseline="0">
          <a:solidFill>
            <a:schemeClr val="tx1">
              <a:lumMod val="75000"/>
            </a:schemeClr>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0068B5E9-2536-496A-2E5E-C04A9B4DBFE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8621988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6C482-8C92-834F-4AA4-9C0526D2060E}"/>
            </a:ext>
          </a:extLst>
        </p:cNvPr>
        <p:cNvGrpSpPr/>
        <p:nvPr/>
      </p:nvGrpSpPr>
      <p:grpSpPr>
        <a:xfrm>
          <a:off x="0" y="0"/>
          <a:ext cx="0" cy="0"/>
          <a:chOff x="0" y="0"/>
          <a:chExt cx="0" cy="0"/>
        </a:xfrm>
      </p:grpSpPr>
      <p:pic>
        <p:nvPicPr>
          <p:cNvPr id="118" name="图片 117">
            <a:extLst>
              <a:ext uri="{FF2B5EF4-FFF2-40B4-BE49-F238E27FC236}">
                <a16:creationId xmlns:a16="http://schemas.microsoft.com/office/drawing/2014/main" id="{FBE71B4C-68DC-B281-1093-F2839BD2E3AF}"/>
              </a:ext>
            </a:extLst>
          </p:cNvPr>
          <p:cNvPicPr>
            <a:picLocks noChangeAspect="1"/>
          </p:cNvPicPr>
          <p:nvPr/>
        </p:nvPicPr>
        <p:blipFill>
          <a:blip r:embed="rId3"/>
          <a:stretch>
            <a:fillRect/>
          </a:stretch>
        </p:blipFill>
        <p:spPr>
          <a:xfrm>
            <a:off x="0" y="0"/>
            <a:ext cx="12191999" cy="6858000"/>
          </a:xfrm>
          <a:prstGeom prst="rect">
            <a:avLst/>
          </a:prstGeom>
        </p:spPr>
      </p:pic>
    </p:spTree>
    <p:extLst>
      <p:ext uri="{BB962C8B-B14F-4D97-AF65-F5344CB8AC3E}">
        <p14:creationId xmlns:p14="http://schemas.microsoft.com/office/powerpoint/2010/main" val="1232911319"/>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2AECA-10E2-8CCE-30F3-9C93E4A434F2}"/>
            </a:ext>
          </a:extLst>
        </p:cNvPr>
        <p:cNvGrpSpPr/>
        <p:nvPr/>
      </p:nvGrpSpPr>
      <p:grpSpPr>
        <a:xfrm>
          <a:off x="0" y="0"/>
          <a:ext cx="0" cy="0"/>
          <a:chOff x="0" y="0"/>
          <a:chExt cx="0" cy="0"/>
        </a:xfrm>
      </p:grpSpPr>
      <p:pic>
        <p:nvPicPr>
          <p:cNvPr id="162" name="图片 161">
            <a:extLst>
              <a:ext uri="{FF2B5EF4-FFF2-40B4-BE49-F238E27FC236}">
                <a16:creationId xmlns:a16="http://schemas.microsoft.com/office/drawing/2014/main" id="{417CA37A-4BC8-0929-A1A3-44BBF7536C7D}"/>
              </a:ext>
            </a:extLst>
          </p:cNvPr>
          <p:cNvPicPr>
            <a:picLocks noChangeAspect="1"/>
          </p:cNvPicPr>
          <p:nvPr/>
        </p:nvPicPr>
        <p:blipFill>
          <a:blip r:embed="rId3"/>
          <a:stretch>
            <a:fillRect/>
          </a:stretch>
        </p:blipFill>
        <p:spPr>
          <a:xfrm>
            <a:off x="0" y="0"/>
            <a:ext cx="12191999" cy="6858000"/>
          </a:xfrm>
          <a:prstGeom prst="rect">
            <a:avLst/>
          </a:prstGeom>
        </p:spPr>
      </p:pic>
      <p:sp>
        <p:nvSpPr>
          <p:cNvPr id="163" name="矩形 162">
            <a:extLst>
              <a:ext uri="{FF2B5EF4-FFF2-40B4-BE49-F238E27FC236}">
                <a16:creationId xmlns:a16="http://schemas.microsoft.com/office/drawing/2014/main" id="{E5D1A260-D78B-B1E3-4CD7-A09D4294B253}"/>
              </a:ext>
            </a:extLst>
          </p:cNvPr>
          <p:cNvSpPr/>
          <p:nvPr/>
        </p:nvSpPr>
        <p:spPr bwMode="auto">
          <a:xfrm>
            <a:off x="222612" y="2079587"/>
            <a:ext cx="1693620" cy="4665473"/>
          </a:xfrm>
          <a:prstGeom prst="rect">
            <a:avLst/>
          </a:prstGeom>
          <a:solidFill>
            <a:srgbClr val="92D050">
              <a:alpha val="4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4" name="文本框 163">
            <a:extLst>
              <a:ext uri="{FF2B5EF4-FFF2-40B4-BE49-F238E27FC236}">
                <a16:creationId xmlns:a16="http://schemas.microsoft.com/office/drawing/2014/main" id="{B0B23998-0AB0-593C-FEC7-29434DE20848}"/>
              </a:ext>
            </a:extLst>
          </p:cNvPr>
          <p:cNvSpPr txBox="1"/>
          <p:nvPr/>
        </p:nvSpPr>
        <p:spPr>
          <a:xfrm>
            <a:off x="366660" y="3550413"/>
            <a:ext cx="1276702" cy="59243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zh-CN" altLang="en-US"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端点</a:t>
            </a:r>
          </a:p>
        </p:txBody>
      </p:sp>
      <p:grpSp>
        <p:nvGrpSpPr>
          <p:cNvPr id="165" name="组合 164">
            <a:extLst>
              <a:ext uri="{FF2B5EF4-FFF2-40B4-BE49-F238E27FC236}">
                <a16:creationId xmlns:a16="http://schemas.microsoft.com/office/drawing/2014/main" id="{20BEDA15-2586-724F-BB60-28E471AE2C7F}"/>
              </a:ext>
            </a:extLst>
          </p:cNvPr>
          <p:cNvGrpSpPr/>
          <p:nvPr/>
        </p:nvGrpSpPr>
        <p:grpSpPr>
          <a:xfrm>
            <a:off x="2039829" y="2109341"/>
            <a:ext cx="6164156" cy="4101671"/>
            <a:chOff x="2039829" y="2109341"/>
            <a:chExt cx="6164156" cy="4101671"/>
          </a:xfrm>
          <a:solidFill>
            <a:srgbClr val="FFB900">
              <a:alpha val="50000"/>
            </a:srgbClr>
          </a:solidFill>
        </p:grpSpPr>
        <p:sp>
          <p:nvSpPr>
            <p:cNvPr id="166" name="矩形 165">
              <a:extLst>
                <a:ext uri="{FF2B5EF4-FFF2-40B4-BE49-F238E27FC236}">
                  <a16:creationId xmlns:a16="http://schemas.microsoft.com/office/drawing/2014/main" id="{89762560-8DEF-0C86-E412-3DD788726B18}"/>
                </a:ext>
              </a:extLst>
            </p:cNvPr>
            <p:cNvSpPr/>
            <p:nvPr/>
          </p:nvSpPr>
          <p:spPr bwMode="auto">
            <a:xfrm>
              <a:off x="2039829" y="2109341"/>
              <a:ext cx="6164156" cy="327203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7" name="矩形 166">
              <a:extLst>
                <a:ext uri="{FF2B5EF4-FFF2-40B4-BE49-F238E27FC236}">
                  <a16:creationId xmlns:a16="http://schemas.microsoft.com/office/drawing/2014/main" id="{CE9E43FB-67E0-CBF9-B296-A1F18C4C5FB7}"/>
                </a:ext>
              </a:extLst>
            </p:cNvPr>
            <p:cNvSpPr/>
            <p:nvPr/>
          </p:nvSpPr>
          <p:spPr bwMode="auto">
            <a:xfrm>
              <a:off x="5923718" y="3904873"/>
              <a:ext cx="2278729" cy="230613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68" name="文本框 167">
            <a:extLst>
              <a:ext uri="{FF2B5EF4-FFF2-40B4-BE49-F238E27FC236}">
                <a16:creationId xmlns:a16="http://schemas.microsoft.com/office/drawing/2014/main" id="{BF024A99-C2BA-7000-357C-B84E781398F9}"/>
              </a:ext>
            </a:extLst>
          </p:cNvPr>
          <p:cNvSpPr txBox="1"/>
          <p:nvPr/>
        </p:nvSpPr>
        <p:spPr>
          <a:xfrm>
            <a:off x="2645669" y="3550413"/>
            <a:ext cx="5250366" cy="59243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zh-CN" altLang="en-US"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基础架构（网络、应用、系统）</a:t>
            </a:r>
          </a:p>
        </p:txBody>
      </p:sp>
      <p:grpSp>
        <p:nvGrpSpPr>
          <p:cNvPr id="169" name="组合 168">
            <a:extLst>
              <a:ext uri="{FF2B5EF4-FFF2-40B4-BE49-F238E27FC236}">
                <a16:creationId xmlns:a16="http://schemas.microsoft.com/office/drawing/2014/main" id="{4B010E96-02D4-B7B0-A85E-3FED2920E340}"/>
              </a:ext>
            </a:extLst>
          </p:cNvPr>
          <p:cNvGrpSpPr/>
          <p:nvPr/>
        </p:nvGrpSpPr>
        <p:grpSpPr>
          <a:xfrm>
            <a:off x="6627305" y="1400643"/>
            <a:ext cx="3572493" cy="5315808"/>
            <a:chOff x="6627305" y="1400643"/>
            <a:chExt cx="3572493" cy="5315808"/>
          </a:xfrm>
          <a:solidFill>
            <a:srgbClr val="7030A0">
              <a:alpha val="44000"/>
            </a:srgbClr>
          </a:solidFill>
        </p:grpSpPr>
        <p:sp>
          <p:nvSpPr>
            <p:cNvPr id="170" name="矩形 169">
              <a:extLst>
                <a:ext uri="{FF2B5EF4-FFF2-40B4-BE49-F238E27FC236}">
                  <a16:creationId xmlns:a16="http://schemas.microsoft.com/office/drawing/2014/main" id="{D5C189F4-789C-CA66-2DE9-B7FB0AD590D5}"/>
                </a:ext>
              </a:extLst>
            </p:cNvPr>
            <p:cNvSpPr/>
            <p:nvPr/>
          </p:nvSpPr>
          <p:spPr bwMode="auto">
            <a:xfrm>
              <a:off x="8435859" y="1400643"/>
              <a:ext cx="1763939" cy="5315808"/>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1" name="矩形 170">
              <a:extLst>
                <a:ext uri="{FF2B5EF4-FFF2-40B4-BE49-F238E27FC236}">
                  <a16:creationId xmlns:a16="http://schemas.microsoft.com/office/drawing/2014/main" id="{3666B404-B6F3-70B3-B8C0-74C9C723A5CD}"/>
                </a:ext>
              </a:extLst>
            </p:cNvPr>
            <p:cNvSpPr/>
            <p:nvPr/>
          </p:nvSpPr>
          <p:spPr bwMode="auto">
            <a:xfrm>
              <a:off x="6627305" y="6205104"/>
              <a:ext cx="3535014" cy="26691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72" name="文本框 171">
            <a:extLst>
              <a:ext uri="{FF2B5EF4-FFF2-40B4-BE49-F238E27FC236}">
                <a16:creationId xmlns:a16="http://schemas.microsoft.com/office/drawing/2014/main" id="{676CE2CA-BB9D-383F-733E-C87266585C7F}"/>
              </a:ext>
            </a:extLst>
          </p:cNvPr>
          <p:cNvSpPr txBox="1"/>
          <p:nvPr/>
        </p:nvSpPr>
        <p:spPr>
          <a:xfrm>
            <a:off x="8292712" y="2812759"/>
            <a:ext cx="1944312" cy="118715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266700" marR="0" lvl="0" indent="-2667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数据及信息保护</a:t>
            </a:r>
            <a:endParaRPr kumimoji="0" lang="en-US" altLang="zh-CN" sz="1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endParaRPr>
          </a:p>
          <a:p>
            <a:pPr marL="266700" marR="0" lvl="0" indent="-2667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合规及隐私保护</a:t>
            </a:r>
          </a:p>
        </p:txBody>
      </p:sp>
      <p:sp>
        <p:nvSpPr>
          <p:cNvPr id="173" name="矩形 172">
            <a:extLst>
              <a:ext uri="{FF2B5EF4-FFF2-40B4-BE49-F238E27FC236}">
                <a16:creationId xmlns:a16="http://schemas.microsoft.com/office/drawing/2014/main" id="{6ECDB35F-AC0D-E543-CA0C-B3EFD3F9FBBE}"/>
              </a:ext>
            </a:extLst>
          </p:cNvPr>
          <p:cNvSpPr/>
          <p:nvPr/>
        </p:nvSpPr>
        <p:spPr bwMode="auto">
          <a:xfrm>
            <a:off x="10357458" y="1032854"/>
            <a:ext cx="1693620" cy="4475519"/>
          </a:xfrm>
          <a:prstGeom prst="rect">
            <a:avLst/>
          </a:prstGeom>
          <a:solidFill>
            <a:srgbClr val="0078D4">
              <a:alpha val="4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5" name="文本框 174">
            <a:extLst>
              <a:ext uri="{FF2B5EF4-FFF2-40B4-BE49-F238E27FC236}">
                <a16:creationId xmlns:a16="http://schemas.microsoft.com/office/drawing/2014/main" id="{6E85D8A4-F8D1-DAA2-294F-CE5C8D7BA12F}"/>
              </a:ext>
            </a:extLst>
          </p:cNvPr>
          <p:cNvSpPr txBox="1"/>
          <p:nvPr/>
        </p:nvSpPr>
        <p:spPr>
          <a:xfrm>
            <a:off x="10287575" y="2812759"/>
            <a:ext cx="1819230" cy="118715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zh-CN" altLang="en-US" sz="1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身份验证与凭据</a:t>
            </a:r>
          </a:p>
        </p:txBody>
      </p:sp>
      <p:sp>
        <p:nvSpPr>
          <p:cNvPr id="176" name="矩形 175">
            <a:extLst>
              <a:ext uri="{FF2B5EF4-FFF2-40B4-BE49-F238E27FC236}">
                <a16:creationId xmlns:a16="http://schemas.microsoft.com/office/drawing/2014/main" id="{41760E97-FE52-9F73-5ED9-0540F8F3FD10}"/>
              </a:ext>
            </a:extLst>
          </p:cNvPr>
          <p:cNvSpPr/>
          <p:nvPr/>
        </p:nvSpPr>
        <p:spPr bwMode="auto">
          <a:xfrm>
            <a:off x="2019047" y="5456794"/>
            <a:ext cx="3848362" cy="960280"/>
          </a:xfrm>
          <a:prstGeom prst="rect">
            <a:avLst/>
          </a:prstGeom>
          <a:solidFill>
            <a:srgbClr val="FF671B">
              <a:alpha val="4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7" name="文本框 176">
            <a:extLst>
              <a:ext uri="{FF2B5EF4-FFF2-40B4-BE49-F238E27FC236}">
                <a16:creationId xmlns:a16="http://schemas.microsoft.com/office/drawing/2014/main" id="{EB7C9EC6-54AA-D26E-2EA0-22605155E38B}"/>
              </a:ext>
            </a:extLst>
          </p:cNvPr>
          <p:cNvSpPr txBox="1"/>
          <p:nvPr/>
        </p:nvSpPr>
        <p:spPr>
          <a:xfrm>
            <a:off x="2645669" y="5719897"/>
            <a:ext cx="1521718" cy="59243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altLang="zh-CN"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IoT/OT</a:t>
            </a:r>
            <a:endParaRPr kumimoji="0" lang="zh-CN" altLang="en-US"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endParaRPr>
          </a:p>
        </p:txBody>
      </p:sp>
      <p:sp>
        <p:nvSpPr>
          <p:cNvPr id="178" name="矩形 177">
            <a:extLst>
              <a:ext uri="{FF2B5EF4-FFF2-40B4-BE49-F238E27FC236}">
                <a16:creationId xmlns:a16="http://schemas.microsoft.com/office/drawing/2014/main" id="{23A1BC05-163C-FC29-9A3B-9356268EE14A}"/>
              </a:ext>
            </a:extLst>
          </p:cNvPr>
          <p:cNvSpPr/>
          <p:nvPr/>
        </p:nvSpPr>
        <p:spPr bwMode="auto">
          <a:xfrm>
            <a:off x="111390" y="73781"/>
            <a:ext cx="4513653" cy="1700503"/>
          </a:xfrm>
          <a:prstGeom prst="rect">
            <a:avLst/>
          </a:prstGeom>
          <a:solidFill>
            <a:schemeClr val="accent3">
              <a:lumMod val="60000"/>
              <a:lumOff val="4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0" name="文本框 179">
            <a:extLst>
              <a:ext uri="{FF2B5EF4-FFF2-40B4-BE49-F238E27FC236}">
                <a16:creationId xmlns:a16="http://schemas.microsoft.com/office/drawing/2014/main" id="{5EE806E5-F7BD-C5B3-F8B5-8B58644F0C38}"/>
              </a:ext>
            </a:extLst>
          </p:cNvPr>
          <p:cNvSpPr txBox="1"/>
          <p:nvPr/>
        </p:nvSpPr>
        <p:spPr>
          <a:xfrm>
            <a:off x="551241" y="620531"/>
            <a:ext cx="3650792" cy="592435"/>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altLang="zh-CN"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XDR/SOC/SIEM/SOAR</a:t>
            </a:r>
            <a:endParaRPr kumimoji="0" lang="zh-CN" altLang="en-US" sz="28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endParaRPr>
          </a:p>
        </p:txBody>
      </p:sp>
      <p:sp>
        <p:nvSpPr>
          <p:cNvPr id="181" name="矩形 180">
            <a:extLst>
              <a:ext uri="{FF2B5EF4-FFF2-40B4-BE49-F238E27FC236}">
                <a16:creationId xmlns:a16="http://schemas.microsoft.com/office/drawing/2014/main" id="{E5B19B76-AB9D-5F74-B99A-F594B4D882EA}"/>
              </a:ext>
            </a:extLst>
          </p:cNvPr>
          <p:cNvSpPr/>
          <p:nvPr/>
        </p:nvSpPr>
        <p:spPr bwMode="auto">
          <a:xfrm>
            <a:off x="2019046" y="6452139"/>
            <a:ext cx="6268733" cy="313748"/>
          </a:xfrm>
          <a:prstGeom prst="rect">
            <a:avLst/>
          </a:prstGeom>
          <a:solidFill>
            <a:srgbClr val="505050">
              <a:alpha val="4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2" name="文本框 181">
            <a:extLst>
              <a:ext uri="{FF2B5EF4-FFF2-40B4-BE49-F238E27FC236}">
                <a16:creationId xmlns:a16="http://schemas.microsoft.com/office/drawing/2014/main" id="{6EACF82E-9E28-51D7-AE2B-94CF23BC6730}"/>
              </a:ext>
            </a:extLst>
          </p:cNvPr>
          <p:cNvSpPr txBox="1"/>
          <p:nvPr/>
        </p:nvSpPr>
        <p:spPr>
          <a:xfrm>
            <a:off x="2044842" y="6499262"/>
            <a:ext cx="1572495" cy="204672"/>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altLang="zh-CN" sz="16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SDL/DevSecOps</a:t>
            </a:r>
            <a:endParaRPr kumimoji="0" lang="zh-CN" altLang="en-US" sz="16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endParaRPr>
          </a:p>
        </p:txBody>
      </p:sp>
      <p:grpSp>
        <p:nvGrpSpPr>
          <p:cNvPr id="183" name="组合 182">
            <a:extLst>
              <a:ext uri="{FF2B5EF4-FFF2-40B4-BE49-F238E27FC236}">
                <a16:creationId xmlns:a16="http://schemas.microsoft.com/office/drawing/2014/main" id="{4AA600D2-49FA-774A-3381-2233A0C21908}"/>
              </a:ext>
            </a:extLst>
          </p:cNvPr>
          <p:cNvGrpSpPr/>
          <p:nvPr/>
        </p:nvGrpSpPr>
        <p:grpSpPr>
          <a:xfrm>
            <a:off x="8436627" y="49284"/>
            <a:ext cx="3638119" cy="2482837"/>
            <a:chOff x="8436627" y="49284"/>
            <a:chExt cx="3638119" cy="2482837"/>
          </a:xfrm>
          <a:solidFill>
            <a:srgbClr val="6B2929">
              <a:alpha val="51000"/>
            </a:srgbClr>
          </a:solidFill>
        </p:grpSpPr>
        <p:sp>
          <p:nvSpPr>
            <p:cNvPr id="184" name="矩形 183">
              <a:extLst>
                <a:ext uri="{FF2B5EF4-FFF2-40B4-BE49-F238E27FC236}">
                  <a16:creationId xmlns:a16="http://schemas.microsoft.com/office/drawing/2014/main" id="{5E8FE34E-B36D-0C01-9896-D935ACFE7DBA}"/>
                </a:ext>
              </a:extLst>
            </p:cNvPr>
            <p:cNvSpPr/>
            <p:nvPr/>
          </p:nvSpPr>
          <p:spPr bwMode="auto">
            <a:xfrm>
              <a:off x="8436627" y="49284"/>
              <a:ext cx="3638119" cy="962582"/>
            </a:xfrm>
            <a:prstGeom prst="rect">
              <a:avLst/>
            </a:prstGeom>
            <a:solidFill>
              <a:srgbClr val="FF671B">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5" name="矩形 184">
              <a:extLst>
                <a:ext uri="{FF2B5EF4-FFF2-40B4-BE49-F238E27FC236}">
                  <a16:creationId xmlns:a16="http://schemas.microsoft.com/office/drawing/2014/main" id="{91793B96-ECF8-245E-844C-315994841272}"/>
                </a:ext>
              </a:extLst>
            </p:cNvPr>
            <p:cNvSpPr/>
            <p:nvPr/>
          </p:nvSpPr>
          <p:spPr bwMode="auto">
            <a:xfrm>
              <a:off x="8443025" y="711274"/>
              <a:ext cx="1715965" cy="1820847"/>
            </a:xfrm>
            <a:prstGeom prst="rect">
              <a:avLst/>
            </a:prstGeom>
            <a:solidFill>
              <a:srgbClr val="FF671B">
                <a:alpha val="3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186" name="文本框 185">
            <a:extLst>
              <a:ext uri="{FF2B5EF4-FFF2-40B4-BE49-F238E27FC236}">
                <a16:creationId xmlns:a16="http://schemas.microsoft.com/office/drawing/2014/main" id="{AD27C0E5-F062-75C3-9DF2-3818CEB73F11}"/>
              </a:ext>
            </a:extLst>
          </p:cNvPr>
          <p:cNvSpPr txBox="1"/>
          <p:nvPr/>
        </p:nvSpPr>
        <p:spPr>
          <a:xfrm>
            <a:off x="8292712" y="381025"/>
            <a:ext cx="1944312" cy="727181"/>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altLang="zh-CN" sz="24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SaaS </a:t>
            </a:r>
            <a:r>
              <a:rPr kumimoji="0" lang="zh-CN" altLang="en-US" sz="24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应用</a:t>
            </a:r>
          </a:p>
        </p:txBody>
      </p:sp>
      <p:sp>
        <p:nvSpPr>
          <p:cNvPr id="187" name="矩形 186">
            <a:extLst>
              <a:ext uri="{FF2B5EF4-FFF2-40B4-BE49-F238E27FC236}">
                <a16:creationId xmlns:a16="http://schemas.microsoft.com/office/drawing/2014/main" id="{4D760DAF-C2C1-F691-9EEF-9ABC81845427}"/>
              </a:ext>
            </a:extLst>
          </p:cNvPr>
          <p:cNvSpPr/>
          <p:nvPr/>
        </p:nvSpPr>
        <p:spPr bwMode="auto">
          <a:xfrm>
            <a:off x="10199798" y="6452139"/>
            <a:ext cx="1823121" cy="339096"/>
          </a:xfrm>
          <a:prstGeom prst="rect">
            <a:avLst/>
          </a:prstGeom>
          <a:solidFill>
            <a:srgbClr val="FFFF00">
              <a:alpha val="49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zh-CN" alt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88" name="文本框 187">
            <a:extLst>
              <a:ext uri="{FF2B5EF4-FFF2-40B4-BE49-F238E27FC236}">
                <a16:creationId xmlns:a16="http://schemas.microsoft.com/office/drawing/2014/main" id="{3F5DCF6B-1F30-1FAC-6161-AC355B6F4EB4}"/>
              </a:ext>
            </a:extLst>
          </p:cNvPr>
          <p:cNvSpPr txBox="1"/>
          <p:nvPr/>
        </p:nvSpPr>
        <p:spPr>
          <a:xfrm>
            <a:off x="10941911" y="6483792"/>
            <a:ext cx="956526" cy="235613"/>
          </a:xfrm>
          <a:prstGeom prst="rect">
            <a:avLst/>
          </a:prstGeom>
          <a:solidFill>
            <a:srgbClr val="FFFF00"/>
          </a:solidFill>
          <a:ln>
            <a:noFill/>
          </a:ln>
        </p:spPr>
        <p:style>
          <a:lnRef idx="1">
            <a:schemeClr val="accent4"/>
          </a:lnRef>
          <a:fillRef idx="3">
            <a:schemeClr val="accent4"/>
          </a:fillRef>
          <a:effectRef idx="2">
            <a:schemeClr val="accent4"/>
          </a:effectRef>
          <a:fontRef idx="minor">
            <a:schemeClr val="lt1"/>
          </a:fontRef>
        </p:style>
        <p:txBody>
          <a:bodyPr wrap="square" lIns="36000" tIns="36000" rIns="36000" bIns="36000" rtlCol="0" anchor="ctr" anchorCtr="0">
            <a:no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zh-CN" altLang="en-US" sz="1600" b="0" i="0" u="none" strike="noStrike" kern="1200" cap="none" spc="0" normalizeH="0" baseline="0" noProof="0" dirty="0">
                <a:ln>
                  <a:noFill/>
                </a:ln>
                <a:gradFill>
                  <a:gsLst>
                    <a:gs pos="2917">
                      <a:prstClr val="black"/>
                    </a:gs>
                    <a:gs pos="30000">
                      <a:prstClr val="black"/>
                    </a:gs>
                  </a:gsLst>
                  <a:lin ang="5400000" scaled="0"/>
                </a:gradFill>
                <a:effectLst/>
                <a:uLnTx/>
                <a:uFillTx/>
                <a:latin typeface="Segoe UI"/>
                <a:ea typeface="微软雅黑"/>
                <a:cs typeface="+mn-cs"/>
              </a:rPr>
              <a:t>安全情报</a:t>
            </a:r>
          </a:p>
        </p:txBody>
      </p:sp>
    </p:spTree>
    <p:extLst>
      <p:ext uri="{BB962C8B-B14F-4D97-AF65-F5344CB8AC3E}">
        <p14:creationId xmlns:p14="http://schemas.microsoft.com/office/powerpoint/2010/main" val="162067716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fade">
                                      <p:cBhvr>
                                        <p:cTn id="7" dur="500"/>
                                        <p:tgtEl>
                                          <p:spTgt spid="16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3"/>
                                        </p:tgtEl>
                                        <p:attrNameLst>
                                          <p:attrName>style.visibility</p:attrName>
                                        </p:attrNameLst>
                                      </p:cBhvr>
                                      <p:to>
                                        <p:strVal val="visible"/>
                                      </p:to>
                                    </p:set>
                                    <p:animEffect transition="in" filter="fade">
                                      <p:cBhvr>
                                        <p:cTn id="10" dur="500"/>
                                        <p:tgtEl>
                                          <p:spTgt spid="1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8"/>
                                        </p:tgtEl>
                                        <p:attrNameLst>
                                          <p:attrName>style.visibility</p:attrName>
                                        </p:attrNameLst>
                                      </p:cBhvr>
                                      <p:to>
                                        <p:strVal val="visible"/>
                                      </p:to>
                                    </p:set>
                                    <p:animEffect transition="in" filter="fade">
                                      <p:cBhvr>
                                        <p:cTn id="15" dur="500"/>
                                        <p:tgtEl>
                                          <p:spTgt spid="168"/>
                                        </p:tgtEl>
                                      </p:cBhvr>
                                    </p:animEffect>
                                  </p:childTnLst>
                                </p:cTn>
                              </p:par>
                              <p:par>
                                <p:cTn id="16" presetID="10" presetClass="entr" presetSubtype="0" fill="hold" nodeType="withEffect">
                                  <p:stCondLst>
                                    <p:cond delay="0"/>
                                  </p:stCondLst>
                                  <p:childTnLst>
                                    <p:set>
                                      <p:cBhvr>
                                        <p:cTn id="17" dur="1" fill="hold">
                                          <p:stCondLst>
                                            <p:cond delay="0"/>
                                          </p:stCondLst>
                                        </p:cTn>
                                        <p:tgtEl>
                                          <p:spTgt spid="165"/>
                                        </p:tgtEl>
                                        <p:attrNameLst>
                                          <p:attrName>style.visibility</p:attrName>
                                        </p:attrNameLst>
                                      </p:cBhvr>
                                      <p:to>
                                        <p:strVal val="visible"/>
                                      </p:to>
                                    </p:set>
                                    <p:animEffect transition="in" filter="fade">
                                      <p:cBhvr>
                                        <p:cTn id="18" dur="500"/>
                                        <p:tgtEl>
                                          <p:spTgt spid="16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86"/>
                                        </p:tgtEl>
                                        <p:attrNameLst>
                                          <p:attrName>style.visibility</p:attrName>
                                        </p:attrNameLst>
                                      </p:cBhvr>
                                      <p:to>
                                        <p:strVal val="visible"/>
                                      </p:to>
                                    </p:set>
                                    <p:animEffect transition="in" filter="fade">
                                      <p:cBhvr>
                                        <p:cTn id="23" dur="500"/>
                                        <p:tgtEl>
                                          <p:spTgt spid="186"/>
                                        </p:tgtEl>
                                      </p:cBhvr>
                                    </p:animEffect>
                                  </p:childTnLst>
                                </p:cTn>
                              </p:par>
                              <p:par>
                                <p:cTn id="24" presetID="10" presetClass="entr" presetSubtype="0" fill="hold" nodeType="withEffect">
                                  <p:stCondLst>
                                    <p:cond delay="0"/>
                                  </p:stCondLst>
                                  <p:childTnLst>
                                    <p:set>
                                      <p:cBhvr>
                                        <p:cTn id="25" dur="1" fill="hold">
                                          <p:stCondLst>
                                            <p:cond delay="0"/>
                                          </p:stCondLst>
                                        </p:cTn>
                                        <p:tgtEl>
                                          <p:spTgt spid="183"/>
                                        </p:tgtEl>
                                        <p:attrNameLst>
                                          <p:attrName>style.visibility</p:attrName>
                                        </p:attrNameLst>
                                      </p:cBhvr>
                                      <p:to>
                                        <p:strVal val="visible"/>
                                      </p:to>
                                    </p:set>
                                    <p:animEffect transition="in" filter="fade">
                                      <p:cBhvr>
                                        <p:cTn id="26" dur="500"/>
                                        <p:tgtEl>
                                          <p:spTgt spid="18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2"/>
                                        </p:tgtEl>
                                        <p:attrNameLst>
                                          <p:attrName>style.visibility</p:attrName>
                                        </p:attrNameLst>
                                      </p:cBhvr>
                                      <p:to>
                                        <p:strVal val="visible"/>
                                      </p:to>
                                    </p:set>
                                    <p:animEffect transition="in" filter="fade">
                                      <p:cBhvr>
                                        <p:cTn id="31" dur="500"/>
                                        <p:tgtEl>
                                          <p:spTgt spid="172"/>
                                        </p:tgtEl>
                                      </p:cBhvr>
                                    </p:animEffect>
                                  </p:childTnLst>
                                </p:cTn>
                              </p:par>
                              <p:par>
                                <p:cTn id="32" presetID="10" presetClass="entr" presetSubtype="0" fill="hold" nodeType="withEffect">
                                  <p:stCondLst>
                                    <p:cond delay="0"/>
                                  </p:stCondLst>
                                  <p:childTnLst>
                                    <p:set>
                                      <p:cBhvr>
                                        <p:cTn id="33" dur="1" fill="hold">
                                          <p:stCondLst>
                                            <p:cond delay="0"/>
                                          </p:stCondLst>
                                        </p:cTn>
                                        <p:tgtEl>
                                          <p:spTgt spid="169"/>
                                        </p:tgtEl>
                                        <p:attrNameLst>
                                          <p:attrName>style.visibility</p:attrName>
                                        </p:attrNameLst>
                                      </p:cBhvr>
                                      <p:to>
                                        <p:strVal val="visible"/>
                                      </p:to>
                                    </p:set>
                                    <p:animEffect transition="in" filter="fade">
                                      <p:cBhvr>
                                        <p:cTn id="34" dur="500"/>
                                        <p:tgtEl>
                                          <p:spTgt spid="16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3"/>
                                        </p:tgtEl>
                                        <p:attrNameLst>
                                          <p:attrName>style.visibility</p:attrName>
                                        </p:attrNameLst>
                                      </p:cBhvr>
                                      <p:to>
                                        <p:strVal val="visible"/>
                                      </p:to>
                                    </p:set>
                                    <p:animEffect transition="in" filter="fade">
                                      <p:cBhvr>
                                        <p:cTn id="39" dur="500"/>
                                        <p:tgtEl>
                                          <p:spTgt spid="173"/>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5"/>
                                        </p:tgtEl>
                                        <p:attrNameLst>
                                          <p:attrName>style.visibility</p:attrName>
                                        </p:attrNameLst>
                                      </p:cBhvr>
                                      <p:to>
                                        <p:strVal val="visible"/>
                                      </p:to>
                                    </p:set>
                                    <p:animEffect transition="in" filter="fade">
                                      <p:cBhvr>
                                        <p:cTn id="42" dur="500"/>
                                        <p:tgtEl>
                                          <p:spTgt spid="17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0"/>
                                        </p:tgtEl>
                                        <p:attrNameLst>
                                          <p:attrName>style.visibility</p:attrName>
                                        </p:attrNameLst>
                                      </p:cBhvr>
                                      <p:to>
                                        <p:strVal val="visible"/>
                                      </p:to>
                                    </p:set>
                                    <p:animEffect transition="in" filter="fade">
                                      <p:cBhvr>
                                        <p:cTn id="47" dur="500"/>
                                        <p:tgtEl>
                                          <p:spTgt spid="18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78"/>
                                        </p:tgtEl>
                                        <p:attrNameLst>
                                          <p:attrName>style.visibility</p:attrName>
                                        </p:attrNameLst>
                                      </p:cBhvr>
                                      <p:to>
                                        <p:strVal val="visible"/>
                                      </p:to>
                                    </p:set>
                                    <p:animEffect transition="in" filter="fade">
                                      <p:cBhvr>
                                        <p:cTn id="50" dur="500"/>
                                        <p:tgtEl>
                                          <p:spTgt spid="17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77"/>
                                        </p:tgtEl>
                                        <p:attrNameLst>
                                          <p:attrName>style.visibility</p:attrName>
                                        </p:attrNameLst>
                                      </p:cBhvr>
                                      <p:to>
                                        <p:strVal val="visible"/>
                                      </p:to>
                                    </p:set>
                                    <p:animEffect transition="in" filter="fade">
                                      <p:cBhvr>
                                        <p:cTn id="55" dur="500"/>
                                        <p:tgtEl>
                                          <p:spTgt spid="17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76"/>
                                        </p:tgtEl>
                                        <p:attrNameLst>
                                          <p:attrName>style.visibility</p:attrName>
                                        </p:attrNameLst>
                                      </p:cBhvr>
                                      <p:to>
                                        <p:strVal val="visible"/>
                                      </p:to>
                                    </p:set>
                                    <p:animEffect transition="in" filter="fade">
                                      <p:cBhvr>
                                        <p:cTn id="58" dur="500"/>
                                        <p:tgtEl>
                                          <p:spTgt spid="17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82"/>
                                        </p:tgtEl>
                                        <p:attrNameLst>
                                          <p:attrName>style.visibility</p:attrName>
                                        </p:attrNameLst>
                                      </p:cBhvr>
                                      <p:to>
                                        <p:strVal val="visible"/>
                                      </p:to>
                                    </p:set>
                                    <p:animEffect transition="in" filter="fade">
                                      <p:cBhvr>
                                        <p:cTn id="63" dur="500"/>
                                        <p:tgtEl>
                                          <p:spTgt spid="18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81"/>
                                        </p:tgtEl>
                                        <p:attrNameLst>
                                          <p:attrName>style.visibility</p:attrName>
                                        </p:attrNameLst>
                                      </p:cBhvr>
                                      <p:to>
                                        <p:strVal val="visible"/>
                                      </p:to>
                                    </p:set>
                                    <p:animEffect transition="in" filter="fade">
                                      <p:cBhvr>
                                        <p:cTn id="66" dur="500"/>
                                        <p:tgtEl>
                                          <p:spTgt spid="18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88"/>
                                        </p:tgtEl>
                                        <p:attrNameLst>
                                          <p:attrName>style.visibility</p:attrName>
                                        </p:attrNameLst>
                                      </p:cBhvr>
                                      <p:to>
                                        <p:strVal val="visible"/>
                                      </p:to>
                                    </p:set>
                                    <p:animEffect transition="in" filter="fade">
                                      <p:cBhvr>
                                        <p:cTn id="71" dur="500"/>
                                        <p:tgtEl>
                                          <p:spTgt spid="188"/>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87"/>
                                        </p:tgtEl>
                                        <p:attrNameLst>
                                          <p:attrName>style.visibility</p:attrName>
                                        </p:attrNameLst>
                                      </p:cBhvr>
                                      <p:to>
                                        <p:strVal val="visible"/>
                                      </p:to>
                                    </p:set>
                                    <p:animEffect transition="in" filter="fade">
                                      <p:cBhvr>
                                        <p:cTn id="74" dur="5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animBg="1"/>
      <p:bldP spid="164" grpId="0" animBg="1"/>
      <p:bldP spid="168" grpId="0" animBg="1"/>
      <p:bldP spid="172" grpId="0" animBg="1"/>
      <p:bldP spid="173" grpId="0" animBg="1"/>
      <p:bldP spid="175" grpId="0" animBg="1"/>
      <p:bldP spid="176" grpId="0" animBg="1"/>
      <p:bldP spid="177" grpId="0" animBg="1"/>
      <p:bldP spid="178" grpId="0" animBg="1"/>
      <p:bldP spid="180" grpId="0" animBg="1"/>
      <p:bldP spid="181" grpId="0" animBg="1"/>
      <p:bldP spid="182" grpId="0" animBg="1"/>
      <p:bldP spid="186" grpId="0" animBg="1"/>
      <p:bldP spid="187" grpId="0" animBg="1"/>
      <p:bldP spid="188" grpId="0" animBg="1"/>
    </p:bldLst>
  </p:timing>
</p:sld>
</file>

<file path=ppt/theme/theme1.xml><?xml version="1.0" encoding="utf-8"?>
<a:theme xmlns:a="http://schemas.openxmlformats.org/drawingml/2006/main" name="7_Windows 10 Template">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Segoe UI-微软雅黑">
      <a:majorFont>
        <a:latin typeface="Segoe UI"/>
        <a:ea typeface="微软雅黑"/>
        <a:cs typeface=""/>
      </a:majorFont>
      <a:minorFont>
        <a:latin typeface="Segoe UI"/>
        <a:ea typeface="微软雅黑"/>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9BC9A56F-38DA-42B6-8681-880C03FB92A0}" vid="{C79301BF-CA34-4E39-99C7-C1F0C2B805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9</TotalTime>
  <Words>3809</Words>
  <Application>Microsoft Office PowerPoint</Application>
  <PresentationFormat>宽屏</PresentationFormat>
  <Paragraphs>122</Paragraphs>
  <Slides>3</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vt:i4>
      </vt:variant>
    </vt:vector>
  </HeadingPairs>
  <TitlesOfParts>
    <vt:vector size="10" baseType="lpstr">
      <vt:lpstr>等线</vt:lpstr>
      <vt:lpstr>Arial</vt:lpstr>
      <vt:lpstr>Calibri</vt:lpstr>
      <vt:lpstr>Segoe UI</vt:lpstr>
      <vt:lpstr>Segoe UI Semibold</vt:lpstr>
      <vt:lpstr>Segoe UI Semilight</vt:lpstr>
      <vt:lpstr>7_Windows 10 Template</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Meibo Zhang</dc:creator>
  <cp:lastModifiedBy>Meibo Zhang</cp:lastModifiedBy>
  <cp:revision>5</cp:revision>
  <dcterms:created xsi:type="dcterms:W3CDTF">2024-11-21T00:43:44Z</dcterms:created>
  <dcterms:modified xsi:type="dcterms:W3CDTF">2024-11-21T00:56:38Z</dcterms:modified>
</cp:coreProperties>
</file>

<file path=docProps/thumbnail.jpeg>
</file>